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Economica"/>
      <p:regular r:id="rId27"/>
      <p:bold r:id="rId28"/>
      <p:italic r:id="rId29"/>
      <p:boldItalic r:id="rId30"/>
    </p:embeddedFon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Economica-bold.fntdata"/><Relationship Id="rId27" Type="http://schemas.openxmlformats.org/officeDocument/2006/relationships/font" Target="fonts/Economic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conomica-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regular.fntdata"/><Relationship Id="rId30" Type="http://schemas.openxmlformats.org/officeDocument/2006/relationships/font" Target="fonts/Economica-boldItalic.fntdata"/><Relationship Id="rId11" Type="http://schemas.openxmlformats.org/officeDocument/2006/relationships/slide" Target="slides/slide6.xml"/><Relationship Id="rId33" Type="http://schemas.openxmlformats.org/officeDocument/2006/relationships/font" Target="fonts/OpenSans-italic.fntdata"/><Relationship Id="rId10" Type="http://schemas.openxmlformats.org/officeDocument/2006/relationships/slide" Target="slides/slide5.xml"/><Relationship Id="rId32"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13e94966c8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13e94966c8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Therefore, our agent system consists of Agent data and all behaviors, each with the same weight, as input to the Cartesian agent. This input forms the Cartesian agent system, which is then solved to run the simulations.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3c397ac0b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13c397ac0b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Nodes formed with any set of members, </a:t>
            </a:r>
            <a:r>
              <a:rPr lang="en-GB"/>
              <a:t>different</a:t>
            </a:r>
            <a:r>
              <a:rPr lang="en-GB"/>
              <a:t> geometries possible. With three members it forms a triangular node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14156ba22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14156ba22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Whereas with 4 members it forms a quadilateral node.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14156ba22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14156ba22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With 6 members, two triangular nodes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14156ba22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14156ba22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With 8 members, we create 2 quadrilateral nodes. This demonstrates the flexibility of our system, as the nodes are formed based on the number of members available.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14156ba22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14156ba22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One observation from our system is that the engagement distance of the members should be adjustable to prevent large angles.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14156ba22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14156ba22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4156ba22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14156ba22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a:t>
            </a:r>
            <a:r>
              <a:rPr lang="en-GB">
                <a:solidFill>
                  <a:schemeClr val="dk1"/>
                </a:solidFill>
              </a:rPr>
              <a:t>0B should be on other side of 6A6B to ensure directionality of node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3c397ac0b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13c397ac0b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the next steps, we believe that once equilibrium is reached in the individual nodes, we can implement neighbor behaviors on the nodes, similar to those in lamella flocking, to generate larger geometries.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142c8d6e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142c8d6e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advantage of our system lies in the fact that, due to the behaviors involved in node formation, our nodes are highly flexible in terms of geometry and the available timber stock. As a result, even larger geometries formed are both intriguing and exploratory, allowing for the creation of custom nodes.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13c397ac0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13c397ac0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Our goal was to design an agent-based system to create reciprocal structures using reclaimed timber stock.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We examined projects that employ agent-based modeling for reciprocal structures. For example, the </a:t>
            </a:r>
            <a:r>
              <a:rPr i="1" lang="en-GB">
                <a:solidFill>
                  <a:schemeClr val="dk1"/>
                </a:solidFill>
              </a:rPr>
              <a:t>Lamella Flock</a:t>
            </a:r>
            <a:r>
              <a:rPr lang="en-GB">
                <a:solidFill>
                  <a:schemeClr val="dk1"/>
                </a:solidFill>
              </a:rPr>
              <a:t> project develops reciprocal geometry by positioning an initial quadrilateral node in space, which then moves, orients, stretches, and scales in response to neighboring elements. Another project uses reclaimed timber to design structural configurations for shear walls through an agent-based model.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14156ba22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14156ba22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GB"/>
              <a:t>Some potential improvements to our current implementation include addressing the redundancy of partner and distance information in agent pairs. Additionally, the search for partner agents and docking positions is inefficient due to the use of a for loop over all agents. We could eliminate redundant agent pair information, enabling direct access to endpoints and anchor points, as well as direct references to connected elements and other elements within the cluster.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13c397ac0b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13c397ac0b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13c397ac0b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13c397ac0b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also explored a generalized approach for parametric modeling of reciprocal structures. First, we fix the nodes or sides of a polygon, then extend these sides to create the structural members that form the reciprocal system.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13c397ac0b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13c397ac0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On-site, joint locations on each member are carefully marked, as these measurements are crucial for the structural integrity and form of the assembly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13c397ac0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13c397ac0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our initial trial of the agent-based system for designing reciprocal structures, we began with a basic reciprocal layout. Then, we adjusted member lengths according to available stock and adapted the layout to fit these updated lengths.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13c397ac0b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13c397ac0b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a:solidFill>
                  <a:schemeClr val="dk1"/>
                </a:solidFill>
              </a:rPr>
              <a:t>In our final agent system, we began with the existing timber members from stock, placing them randomly in a Cartesian coordinate system as their starting positions. We then allowed these members to form nodes based on specific behaviors we programmed.</a:t>
            </a:r>
            <a:endParaRPr>
              <a:solidFill>
                <a:schemeClr val="dk1"/>
              </a:solidFill>
            </a:endParaRPr>
          </a:p>
          <a:p>
            <a:pPr indent="0" lvl="0" marL="0" rtl="0" algn="l">
              <a:lnSpc>
                <a:spcPct val="115000"/>
              </a:lnSpc>
              <a:spcBef>
                <a:spcPts val="1200"/>
              </a:spcBef>
              <a:spcAft>
                <a:spcPts val="0"/>
              </a:spcAft>
              <a:buNone/>
            </a:pPr>
            <a:r>
              <a:rPr lang="en-GB">
                <a:solidFill>
                  <a:schemeClr val="dk1"/>
                </a:solidFill>
              </a:rPr>
              <a:t>Initially, we used boids system for this, but we quickly realized that working with the precise coordinates of the members in all behaviors was challenging.</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3c397ac0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13c397ac0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Each timber member from the stock is paired with two agents: for instance, Member 1 has agents 1A and 1B. These agents have defined parameters, such as a length of 1.2 meters, an engagement distance of 0.1 meters, and a status indicating whether the member is docked. All of this information is embedded as custom data for each agent.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The </a:t>
            </a:r>
            <a:r>
              <a:rPr b="1" lang="en-GB">
                <a:solidFill>
                  <a:schemeClr val="dk1"/>
                </a:solidFill>
              </a:rPr>
              <a:t>engagement distance</a:t>
            </a:r>
            <a:r>
              <a:rPr lang="en-GB">
                <a:solidFill>
                  <a:schemeClr val="dk1"/>
                </a:solidFill>
              </a:rPr>
              <a:t> serves as the docking point for connecting with other members.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3e94966c8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13e94966c8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t>T</a:t>
            </a:r>
            <a:r>
              <a:rPr lang="en-GB"/>
              <a:t>his is how the custom data is structured: we pass lists containing Agent names, Partner names, Member lengths, Engagement distances, and docking Agents, all of which are organized into individual agent data in the form of a dictionary.</a:t>
            </a:r>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13c397ac0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13c397ac0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t>The agents exhibit four behaviors: wandering, partner cohesion, attraction, and docking.</a:t>
            </a:r>
            <a:endParaRPr/>
          </a:p>
          <a:p>
            <a:pPr indent="0" lvl="0" marL="0" rtl="0" algn="l">
              <a:lnSpc>
                <a:spcPct val="115000"/>
              </a:lnSpc>
              <a:spcBef>
                <a:spcPts val="1200"/>
              </a:spcBef>
              <a:spcAft>
                <a:spcPts val="0"/>
              </a:spcAft>
              <a:buNone/>
            </a:pPr>
            <a:r>
              <a:rPr lang="en-GB"/>
              <a:t>The wandering behavior allows the agent to guide the timber member as it moves through space, continuously updating its location. </a:t>
            </a:r>
            <a:endParaRPr/>
          </a:p>
          <a:p>
            <a:pPr indent="0" lvl="0" marL="0" rtl="0" algn="l">
              <a:lnSpc>
                <a:spcPct val="115000"/>
              </a:lnSpc>
              <a:spcBef>
                <a:spcPts val="1200"/>
              </a:spcBef>
              <a:spcAft>
                <a:spcPts val="0"/>
              </a:spcAft>
              <a:buNone/>
            </a:pPr>
            <a:r>
              <a:rPr lang="en-GB"/>
              <a:t>Partner cohesion ensures that the partner agent moves alongside the original agent in the same direction, maintaining a constant member distance. </a:t>
            </a:r>
            <a:endParaRPr/>
          </a:p>
          <a:p>
            <a:pPr indent="0" lvl="0" marL="0" rtl="0" algn="l">
              <a:lnSpc>
                <a:spcPct val="115000"/>
              </a:lnSpc>
              <a:spcBef>
                <a:spcPts val="1200"/>
              </a:spcBef>
              <a:spcAft>
                <a:spcPts val="0"/>
              </a:spcAft>
              <a:buNone/>
            </a:pPr>
            <a:r>
              <a:rPr lang="en-GB"/>
              <a:t>The attraction behavior causes the agents to draw closer to one another, facilitating docking and the formation of nodes. </a:t>
            </a:r>
            <a:endParaRPr/>
          </a:p>
          <a:p>
            <a:pPr indent="0" lvl="0" marL="0" rtl="0" algn="l">
              <a:lnSpc>
                <a:spcPct val="115000"/>
              </a:lnSpc>
              <a:spcBef>
                <a:spcPts val="1200"/>
              </a:spcBef>
              <a:spcAft>
                <a:spcPts val="0"/>
              </a:spcAft>
              <a:buClr>
                <a:schemeClr val="dk1"/>
              </a:buClr>
              <a:buSzPts val="1100"/>
              <a:buFont typeface="Arial"/>
              <a:buNone/>
            </a:pPr>
            <a:r>
              <a:rPr lang="en-GB"/>
              <a:t>Finally, the docking behavior enables members to dock with each other, updating the names of the docked members so no other member can dock with them again, allowing all members to form stable nodes.</a:t>
            </a:r>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jpg"/><Relationship Id="rId4" Type="http://schemas.openxmlformats.org/officeDocument/2006/relationships/hyperlink" Target="https://doi.org/10.1007/978-3-7091-0309-8_3" TargetMode="External"/><Relationship Id="rId5" Type="http://schemas.openxmlformats.org/officeDocument/2006/relationships/hyperlink" Target="https://doi.org/10.1007/978-3-7091-0309-8_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gif"/><Relationship Id="rId4" Type="http://schemas.openxmlformats.org/officeDocument/2006/relationships/image" Target="../media/image1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5.gif"/><Relationship Id="rId4" Type="http://schemas.openxmlformats.org/officeDocument/2006/relationships/image" Target="../media/image1.jpg"/><Relationship Id="rId5" Type="http://schemas.openxmlformats.org/officeDocument/2006/relationships/image" Target="../media/image2.jpg"/><Relationship Id="rId6"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doi.org/10.1007/978-3-7091-0309-8_3" TargetMode="External"/><Relationship Id="rId4" Type="http://schemas.openxmlformats.org/officeDocument/2006/relationships/hyperlink" Target="https://doi.org/10.1007/978-3-7091-0309-8_3" TargetMode="External"/><Relationship Id="rId5" Type="http://schemas.openxmlformats.org/officeDocument/2006/relationships/hyperlink" Target="https://doi.org/10.1177/0956059921106409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15.jpg"/><Relationship Id="rId6"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sz="2980"/>
              <a:t>Generating Reciprocal Structures with ABxM</a:t>
            </a:r>
            <a:endParaRPr sz="2780"/>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Jonas Mertens &amp; Likhinya Kvs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Agent System</a:t>
            </a:r>
            <a:endParaRPr/>
          </a:p>
        </p:txBody>
      </p:sp>
      <p:sp>
        <p:nvSpPr>
          <p:cNvPr id="272" name="Google Shape;272;p22"/>
          <p:cNvSpPr/>
          <p:nvPr/>
        </p:nvSpPr>
        <p:spPr>
          <a:xfrm>
            <a:off x="311700" y="3082000"/>
            <a:ext cx="1846800" cy="1660800"/>
          </a:xfrm>
          <a:prstGeom prst="roundRect">
            <a:avLst>
              <a:gd fmla="val 16667"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latin typeface="Economica"/>
                <a:ea typeface="Economica"/>
                <a:cs typeface="Economica"/>
                <a:sym typeface="Economica"/>
              </a:rPr>
              <a:t>Behaviors:</a:t>
            </a:r>
            <a:endParaRPr sz="1500">
              <a:latin typeface="Economica"/>
              <a:ea typeface="Economica"/>
              <a:cs typeface="Economica"/>
              <a:sym typeface="Economica"/>
            </a:endParaRPr>
          </a:p>
          <a:p>
            <a:pPr indent="-323850" lvl="0" marL="457200" rtl="0" algn="l">
              <a:spcBef>
                <a:spcPts val="0"/>
              </a:spcBef>
              <a:spcAft>
                <a:spcPts val="0"/>
              </a:spcAft>
              <a:buSzPts val="1500"/>
              <a:buFont typeface="Economica"/>
              <a:buChar char="●"/>
            </a:pPr>
            <a:r>
              <a:rPr lang="en-GB" sz="1500">
                <a:latin typeface="Economica"/>
                <a:ea typeface="Economica"/>
                <a:cs typeface="Economica"/>
                <a:sym typeface="Economica"/>
              </a:rPr>
              <a:t>Wander</a:t>
            </a:r>
            <a:endParaRPr sz="1500">
              <a:latin typeface="Economica"/>
              <a:ea typeface="Economica"/>
              <a:cs typeface="Economica"/>
              <a:sym typeface="Economica"/>
            </a:endParaRPr>
          </a:p>
          <a:p>
            <a:pPr indent="-323850" lvl="0" marL="457200" rtl="0" algn="l">
              <a:spcBef>
                <a:spcPts val="0"/>
              </a:spcBef>
              <a:spcAft>
                <a:spcPts val="0"/>
              </a:spcAft>
              <a:buSzPts val="1500"/>
              <a:buFont typeface="Economica"/>
              <a:buChar char="●"/>
            </a:pPr>
            <a:r>
              <a:rPr lang="en-GB" sz="1500">
                <a:latin typeface="Economica"/>
                <a:ea typeface="Economica"/>
                <a:cs typeface="Economica"/>
                <a:sym typeface="Economica"/>
              </a:rPr>
              <a:t>Partner Cohesion</a:t>
            </a:r>
            <a:endParaRPr sz="1500">
              <a:latin typeface="Economica"/>
              <a:ea typeface="Economica"/>
              <a:cs typeface="Economica"/>
              <a:sym typeface="Economica"/>
            </a:endParaRPr>
          </a:p>
          <a:p>
            <a:pPr indent="-323850" lvl="0" marL="457200" rtl="0" algn="l">
              <a:spcBef>
                <a:spcPts val="0"/>
              </a:spcBef>
              <a:spcAft>
                <a:spcPts val="0"/>
              </a:spcAft>
              <a:buSzPts val="1500"/>
              <a:buFont typeface="Economica"/>
              <a:buChar char="●"/>
            </a:pPr>
            <a:r>
              <a:rPr lang="en-GB" sz="1500">
                <a:latin typeface="Economica"/>
                <a:ea typeface="Economica"/>
                <a:cs typeface="Economica"/>
                <a:sym typeface="Economica"/>
              </a:rPr>
              <a:t>Attraction</a:t>
            </a:r>
            <a:endParaRPr sz="1500">
              <a:latin typeface="Economica"/>
              <a:ea typeface="Economica"/>
              <a:cs typeface="Economica"/>
              <a:sym typeface="Economica"/>
            </a:endParaRPr>
          </a:p>
          <a:p>
            <a:pPr indent="-323850" lvl="0" marL="457200" rtl="0" algn="l">
              <a:spcBef>
                <a:spcPts val="0"/>
              </a:spcBef>
              <a:spcAft>
                <a:spcPts val="0"/>
              </a:spcAft>
              <a:buSzPts val="1500"/>
              <a:buFont typeface="Economica"/>
              <a:buChar char="●"/>
            </a:pPr>
            <a:r>
              <a:rPr lang="en-GB" sz="1500">
                <a:latin typeface="Economica"/>
                <a:ea typeface="Economica"/>
                <a:cs typeface="Economica"/>
                <a:sym typeface="Economica"/>
              </a:rPr>
              <a:t>Docking</a:t>
            </a:r>
            <a:endParaRPr sz="1500">
              <a:latin typeface="Economica"/>
              <a:ea typeface="Economica"/>
              <a:cs typeface="Economica"/>
              <a:sym typeface="Economica"/>
            </a:endParaRPr>
          </a:p>
        </p:txBody>
      </p:sp>
      <p:sp>
        <p:nvSpPr>
          <p:cNvPr id="273" name="Google Shape;273;p22"/>
          <p:cNvSpPr/>
          <p:nvPr/>
        </p:nvSpPr>
        <p:spPr>
          <a:xfrm>
            <a:off x="299300" y="1284225"/>
            <a:ext cx="1846800" cy="1660800"/>
          </a:xfrm>
          <a:prstGeom prst="roundRect">
            <a:avLst>
              <a:gd fmla="val 16667"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latin typeface="Economica"/>
                <a:ea typeface="Economica"/>
                <a:cs typeface="Economica"/>
                <a:sym typeface="Economica"/>
              </a:rPr>
              <a:t>Custom Data</a:t>
            </a:r>
            <a:r>
              <a:rPr lang="en-GB" sz="1500">
                <a:latin typeface="Economica"/>
                <a:ea typeface="Economica"/>
                <a:cs typeface="Economica"/>
                <a:sym typeface="Economica"/>
              </a:rPr>
              <a:t>:</a:t>
            </a:r>
            <a:endParaRPr sz="1500">
              <a:latin typeface="Economica"/>
              <a:ea typeface="Economica"/>
              <a:cs typeface="Economica"/>
              <a:sym typeface="Economica"/>
            </a:endParaRPr>
          </a:p>
          <a:p>
            <a:pPr indent="-323850" lvl="0" marL="457200" rtl="0" algn="l">
              <a:spcBef>
                <a:spcPts val="0"/>
              </a:spcBef>
              <a:spcAft>
                <a:spcPts val="0"/>
              </a:spcAft>
              <a:buSzPts val="1500"/>
              <a:buFont typeface="Economica"/>
              <a:buChar char="●"/>
            </a:pPr>
            <a:r>
              <a:rPr lang="en-GB" sz="1500">
                <a:latin typeface="Economica"/>
                <a:ea typeface="Economica"/>
                <a:cs typeface="Economica"/>
                <a:sym typeface="Economica"/>
              </a:rPr>
              <a:t>Name</a:t>
            </a:r>
            <a:endParaRPr sz="1500">
              <a:latin typeface="Economica"/>
              <a:ea typeface="Economica"/>
              <a:cs typeface="Economica"/>
              <a:sym typeface="Economica"/>
            </a:endParaRPr>
          </a:p>
          <a:p>
            <a:pPr indent="-323850" lvl="0" marL="457200" rtl="0" algn="l">
              <a:spcBef>
                <a:spcPts val="0"/>
              </a:spcBef>
              <a:spcAft>
                <a:spcPts val="0"/>
              </a:spcAft>
              <a:buSzPts val="1500"/>
              <a:buFont typeface="Economica"/>
              <a:buChar char="●"/>
            </a:pPr>
            <a:r>
              <a:rPr lang="en-GB" sz="1500">
                <a:latin typeface="Economica"/>
                <a:ea typeface="Economica"/>
                <a:cs typeface="Economica"/>
                <a:sym typeface="Economica"/>
              </a:rPr>
              <a:t>Partner</a:t>
            </a:r>
            <a:endParaRPr sz="1500">
              <a:latin typeface="Economica"/>
              <a:ea typeface="Economica"/>
              <a:cs typeface="Economica"/>
              <a:sym typeface="Economica"/>
            </a:endParaRPr>
          </a:p>
          <a:p>
            <a:pPr indent="-323850" lvl="0" marL="457200" rtl="0" algn="l">
              <a:spcBef>
                <a:spcPts val="0"/>
              </a:spcBef>
              <a:spcAft>
                <a:spcPts val="0"/>
              </a:spcAft>
              <a:buSzPts val="1500"/>
              <a:buFont typeface="Economica"/>
              <a:buChar char="●"/>
            </a:pPr>
            <a:r>
              <a:rPr lang="en-GB" sz="1500">
                <a:latin typeface="Economica"/>
                <a:ea typeface="Economica"/>
                <a:cs typeface="Economica"/>
                <a:sym typeface="Economica"/>
              </a:rPr>
              <a:t>Distance</a:t>
            </a:r>
            <a:endParaRPr sz="1500">
              <a:latin typeface="Economica"/>
              <a:ea typeface="Economica"/>
              <a:cs typeface="Economica"/>
              <a:sym typeface="Economica"/>
            </a:endParaRPr>
          </a:p>
          <a:p>
            <a:pPr indent="-323850" lvl="0" marL="457200" rtl="0" algn="l">
              <a:spcBef>
                <a:spcPts val="0"/>
              </a:spcBef>
              <a:spcAft>
                <a:spcPts val="0"/>
              </a:spcAft>
              <a:buSzPts val="1500"/>
              <a:buFont typeface="Economica"/>
              <a:buChar char="●"/>
            </a:pPr>
            <a:r>
              <a:rPr lang="en-GB" sz="1500">
                <a:latin typeface="Economica"/>
                <a:ea typeface="Economica"/>
                <a:cs typeface="Economica"/>
                <a:sym typeface="Economica"/>
              </a:rPr>
              <a:t>E distance</a:t>
            </a:r>
            <a:endParaRPr sz="1500">
              <a:latin typeface="Economica"/>
              <a:ea typeface="Economica"/>
              <a:cs typeface="Economica"/>
              <a:sym typeface="Economica"/>
            </a:endParaRPr>
          </a:p>
          <a:p>
            <a:pPr indent="-323850" lvl="0" marL="457200" rtl="0" algn="l">
              <a:spcBef>
                <a:spcPts val="0"/>
              </a:spcBef>
              <a:spcAft>
                <a:spcPts val="0"/>
              </a:spcAft>
              <a:buSzPts val="1500"/>
              <a:buFont typeface="Economica"/>
              <a:buChar char="●"/>
            </a:pPr>
            <a:r>
              <a:rPr lang="en-GB" sz="1500">
                <a:latin typeface="Economica"/>
                <a:ea typeface="Economica"/>
                <a:cs typeface="Economica"/>
                <a:sym typeface="Economica"/>
              </a:rPr>
              <a:t>Docking</a:t>
            </a:r>
            <a:endParaRPr sz="1500">
              <a:latin typeface="Economica"/>
              <a:ea typeface="Economica"/>
              <a:cs typeface="Economica"/>
              <a:sym typeface="Economica"/>
            </a:endParaRPr>
          </a:p>
        </p:txBody>
      </p:sp>
      <p:sp>
        <p:nvSpPr>
          <p:cNvPr id="274" name="Google Shape;274;p22"/>
          <p:cNvSpPr/>
          <p:nvPr/>
        </p:nvSpPr>
        <p:spPr>
          <a:xfrm>
            <a:off x="4727600" y="1698975"/>
            <a:ext cx="1846800" cy="831300"/>
          </a:xfrm>
          <a:prstGeom prst="roundRect">
            <a:avLst>
              <a:gd fmla="val 16667"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latin typeface="Economica"/>
                <a:ea typeface="Economica"/>
                <a:cs typeface="Economica"/>
                <a:sym typeface="Economica"/>
              </a:rPr>
              <a:t>Cartesian Agent System</a:t>
            </a:r>
            <a:endParaRPr sz="1500">
              <a:latin typeface="Economica"/>
              <a:ea typeface="Economica"/>
              <a:cs typeface="Economica"/>
              <a:sym typeface="Economica"/>
            </a:endParaRPr>
          </a:p>
        </p:txBody>
      </p:sp>
      <p:sp>
        <p:nvSpPr>
          <p:cNvPr id="275" name="Google Shape;275;p22"/>
          <p:cNvSpPr/>
          <p:nvPr/>
        </p:nvSpPr>
        <p:spPr>
          <a:xfrm>
            <a:off x="6985500" y="1532175"/>
            <a:ext cx="1164900" cy="1164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Economica"/>
                <a:ea typeface="Economica"/>
                <a:cs typeface="Economica"/>
                <a:sym typeface="Economica"/>
              </a:rPr>
              <a:t>Solver</a:t>
            </a:r>
            <a:endParaRPr>
              <a:latin typeface="Economica"/>
              <a:ea typeface="Economica"/>
              <a:cs typeface="Economica"/>
              <a:sym typeface="Economica"/>
            </a:endParaRPr>
          </a:p>
        </p:txBody>
      </p:sp>
      <p:sp>
        <p:nvSpPr>
          <p:cNvPr id="276" name="Google Shape;276;p22"/>
          <p:cNvSpPr/>
          <p:nvPr/>
        </p:nvSpPr>
        <p:spPr>
          <a:xfrm>
            <a:off x="2557188" y="1698975"/>
            <a:ext cx="1846800" cy="831300"/>
          </a:xfrm>
          <a:prstGeom prst="roundRect">
            <a:avLst>
              <a:gd fmla="val 16667"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latin typeface="Economica"/>
                <a:ea typeface="Economica"/>
                <a:cs typeface="Economica"/>
                <a:sym typeface="Economica"/>
              </a:rPr>
              <a:t>Cartesian Agent</a:t>
            </a:r>
            <a:endParaRPr sz="1500">
              <a:latin typeface="Economica"/>
              <a:ea typeface="Economica"/>
              <a:cs typeface="Economica"/>
              <a:sym typeface="Economica"/>
            </a:endParaRPr>
          </a:p>
        </p:txBody>
      </p:sp>
      <p:cxnSp>
        <p:nvCxnSpPr>
          <p:cNvPr id="277" name="Google Shape;277;p22"/>
          <p:cNvCxnSpPr>
            <a:stCxn id="272" idx="3"/>
            <a:endCxn id="276" idx="1"/>
          </p:cNvCxnSpPr>
          <p:nvPr/>
        </p:nvCxnSpPr>
        <p:spPr>
          <a:xfrm flipH="1" rot="10800000">
            <a:off x="2158500" y="2114500"/>
            <a:ext cx="398700" cy="1797900"/>
          </a:xfrm>
          <a:prstGeom prst="bentConnector3">
            <a:avLst>
              <a:gd fmla="val 49998" name="adj1"/>
            </a:avLst>
          </a:prstGeom>
          <a:noFill/>
          <a:ln cap="flat" cmpd="sng" w="28575">
            <a:solidFill>
              <a:schemeClr val="dk2"/>
            </a:solidFill>
            <a:prstDash val="solid"/>
            <a:round/>
            <a:headEnd len="med" w="med" type="none"/>
            <a:tailEnd len="med" w="med" type="none"/>
          </a:ln>
        </p:spPr>
      </p:cxnSp>
      <p:cxnSp>
        <p:nvCxnSpPr>
          <p:cNvPr id="278" name="Google Shape;278;p22"/>
          <p:cNvCxnSpPr>
            <a:stCxn id="273" idx="3"/>
            <a:endCxn id="276" idx="1"/>
          </p:cNvCxnSpPr>
          <p:nvPr/>
        </p:nvCxnSpPr>
        <p:spPr>
          <a:xfrm>
            <a:off x="2146100" y="2114625"/>
            <a:ext cx="411000" cy="0"/>
          </a:xfrm>
          <a:prstGeom prst="straightConnector1">
            <a:avLst/>
          </a:prstGeom>
          <a:noFill/>
          <a:ln cap="flat" cmpd="sng" w="28575">
            <a:solidFill>
              <a:schemeClr val="dk2"/>
            </a:solidFill>
            <a:prstDash val="solid"/>
            <a:round/>
            <a:headEnd len="med" w="med" type="none"/>
            <a:tailEnd len="med" w="med" type="none"/>
          </a:ln>
        </p:spPr>
      </p:cxnSp>
      <p:cxnSp>
        <p:nvCxnSpPr>
          <p:cNvPr id="279" name="Google Shape;279;p22"/>
          <p:cNvCxnSpPr>
            <a:stCxn id="276" idx="3"/>
            <a:endCxn id="274" idx="1"/>
          </p:cNvCxnSpPr>
          <p:nvPr/>
        </p:nvCxnSpPr>
        <p:spPr>
          <a:xfrm>
            <a:off x="4403988" y="2114625"/>
            <a:ext cx="323700" cy="0"/>
          </a:xfrm>
          <a:prstGeom prst="straightConnector1">
            <a:avLst/>
          </a:prstGeom>
          <a:noFill/>
          <a:ln cap="flat" cmpd="sng" w="28575">
            <a:solidFill>
              <a:schemeClr val="dk2"/>
            </a:solidFill>
            <a:prstDash val="solid"/>
            <a:round/>
            <a:headEnd len="med" w="med" type="none"/>
            <a:tailEnd len="med" w="med" type="none"/>
          </a:ln>
        </p:spPr>
      </p:cxnSp>
      <p:cxnSp>
        <p:nvCxnSpPr>
          <p:cNvPr id="280" name="Google Shape;280;p22"/>
          <p:cNvCxnSpPr>
            <a:stCxn id="274" idx="3"/>
            <a:endCxn id="275" idx="2"/>
          </p:cNvCxnSpPr>
          <p:nvPr/>
        </p:nvCxnSpPr>
        <p:spPr>
          <a:xfrm>
            <a:off x="6574400" y="2114625"/>
            <a:ext cx="411000" cy="0"/>
          </a:xfrm>
          <a:prstGeom prst="straightConnector1">
            <a:avLst/>
          </a:prstGeom>
          <a:noFill/>
          <a:ln cap="flat" cmpd="sng" w="28575">
            <a:solidFill>
              <a:schemeClr val="dk2"/>
            </a:solidFill>
            <a:prstDash val="solid"/>
            <a:round/>
            <a:headEnd len="med" w="med" type="none"/>
            <a:tailEnd len="med" w="med" type="none"/>
          </a:ln>
        </p:spPr>
      </p:cxnSp>
      <p:cxnSp>
        <p:nvCxnSpPr>
          <p:cNvPr id="281" name="Google Shape;281;p22"/>
          <p:cNvCxnSpPr>
            <a:stCxn id="275" idx="6"/>
          </p:cNvCxnSpPr>
          <p:nvPr/>
        </p:nvCxnSpPr>
        <p:spPr>
          <a:xfrm>
            <a:off x="8150400" y="2114625"/>
            <a:ext cx="4551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23"/>
          <p:cNvPicPr preferRelativeResize="0"/>
          <p:nvPr/>
        </p:nvPicPr>
        <p:blipFill>
          <a:blip r:embed="rId3">
            <a:alphaModFix/>
          </a:blip>
          <a:stretch>
            <a:fillRect/>
          </a:stretch>
        </p:blipFill>
        <p:spPr>
          <a:xfrm>
            <a:off x="0" y="0"/>
            <a:ext cx="8977373" cy="5049799"/>
          </a:xfrm>
          <a:prstGeom prst="rect">
            <a:avLst/>
          </a:prstGeom>
          <a:noFill/>
          <a:ln>
            <a:noFill/>
          </a:ln>
        </p:spPr>
      </p:pic>
      <p:sp>
        <p:nvSpPr>
          <p:cNvPr id="287" name="Google Shape;287;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Node Formation </a:t>
            </a:r>
            <a:endParaRPr/>
          </a:p>
        </p:txBody>
      </p:sp>
      <p:sp>
        <p:nvSpPr>
          <p:cNvPr id="288" name="Google Shape;288;p23"/>
          <p:cNvSpPr txBox="1"/>
          <p:nvPr/>
        </p:nvSpPr>
        <p:spPr>
          <a:xfrm>
            <a:off x="6279500" y="1147225"/>
            <a:ext cx="2864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Economica"/>
                <a:ea typeface="Economica"/>
                <a:cs typeface="Economica"/>
                <a:sym typeface="Economica"/>
              </a:rPr>
              <a:t>Elements: 3</a:t>
            </a:r>
            <a:endParaRPr sz="1200">
              <a:latin typeface="Economica"/>
              <a:ea typeface="Economica"/>
              <a:cs typeface="Economica"/>
              <a:sym typeface="Economica"/>
            </a:endParaRPr>
          </a:p>
          <a:p>
            <a:pPr indent="0" lvl="0" marL="0" rtl="0" algn="l">
              <a:spcBef>
                <a:spcPts val="0"/>
              </a:spcBef>
              <a:spcAft>
                <a:spcPts val="0"/>
              </a:spcAft>
              <a:buNone/>
            </a:pPr>
            <a:r>
              <a:rPr lang="en-GB" sz="1200">
                <a:latin typeface="Economica"/>
                <a:ea typeface="Economica"/>
                <a:cs typeface="Economica"/>
                <a:sym typeface="Economica"/>
              </a:rPr>
              <a:t>Element lengths: 1.0 -1.5</a:t>
            </a:r>
            <a:endParaRPr sz="1200">
              <a:latin typeface="Economica"/>
              <a:ea typeface="Economica"/>
              <a:cs typeface="Economica"/>
              <a:sym typeface="Economica"/>
            </a:endParaRPr>
          </a:p>
          <a:p>
            <a:pPr indent="0" lvl="0" marL="0" rtl="0" algn="l">
              <a:spcBef>
                <a:spcPts val="0"/>
              </a:spcBef>
              <a:spcAft>
                <a:spcPts val="0"/>
              </a:spcAft>
              <a:buNone/>
            </a:pPr>
            <a:r>
              <a:rPr lang="en-GB" sz="1200">
                <a:latin typeface="Economica"/>
                <a:ea typeface="Economica"/>
                <a:cs typeface="Economica"/>
                <a:sym typeface="Economica"/>
              </a:rPr>
              <a:t>Engagement distance: 0.7</a:t>
            </a:r>
            <a:endParaRPr sz="1200">
              <a:latin typeface="Economica"/>
              <a:ea typeface="Economica"/>
              <a:cs typeface="Economica"/>
              <a:sym typeface="Economic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24"/>
          <p:cNvPicPr preferRelativeResize="0"/>
          <p:nvPr/>
        </p:nvPicPr>
        <p:blipFill rotWithShape="1">
          <a:blip r:embed="rId3">
            <a:alphaModFix/>
          </a:blip>
          <a:srcRect b="0" l="0" r="0" t="0"/>
          <a:stretch/>
        </p:blipFill>
        <p:spPr>
          <a:xfrm>
            <a:off x="0" y="0"/>
            <a:ext cx="8977373" cy="5049799"/>
          </a:xfrm>
          <a:prstGeom prst="rect">
            <a:avLst/>
          </a:prstGeom>
          <a:noFill/>
          <a:ln>
            <a:noFill/>
          </a:ln>
        </p:spPr>
      </p:pic>
      <p:sp>
        <p:nvSpPr>
          <p:cNvPr id="294" name="Google Shape;294;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Node Formation </a:t>
            </a:r>
            <a:endParaRPr/>
          </a:p>
        </p:txBody>
      </p:sp>
      <p:sp>
        <p:nvSpPr>
          <p:cNvPr id="295" name="Google Shape;295;p24"/>
          <p:cNvSpPr txBox="1"/>
          <p:nvPr/>
        </p:nvSpPr>
        <p:spPr>
          <a:xfrm>
            <a:off x="6279500" y="1147225"/>
            <a:ext cx="2864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Economica"/>
                <a:ea typeface="Economica"/>
                <a:cs typeface="Economica"/>
                <a:sym typeface="Economica"/>
              </a:rPr>
              <a:t>Elements: 4</a:t>
            </a:r>
            <a:endParaRPr sz="1200">
              <a:latin typeface="Economica"/>
              <a:ea typeface="Economica"/>
              <a:cs typeface="Economica"/>
              <a:sym typeface="Economica"/>
            </a:endParaRPr>
          </a:p>
          <a:p>
            <a:pPr indent="0" lvl="0" marL="0" rtl="0" algn="l">
              <a:spcBef>
                <a:spcPts val="0"/>
              </a:spcBef>
              <a:spcAft>
                <a:spcPts val="0"/>
              </a:spcAft>
              <a:buNone/>
            </a:pPr>
            <a:r>
              <a:rPr lang="en-GB" sz="1200">
                <a:latin typeface="Economica"/>
                <a:ea typeface="Economica"/>
                <a:cs typeface="Economica"/>
                <a:sym typeface="Economica"/>
              </a:rPr>
              <a:t>Element lengths: 1.0 - 1.5</a:t>
            </a:r>
            <a:endParaRPr sz="1200">
              <a:latin typeface="Economica"/>
              <a:ea typeface="Economica"/>
              <a:cs typeface="Economica"/>
              <a:sym typeface="Economica"/>
            </a:endParaRPr>
          </a:p>
          <a:p>
            <a:pPr indent="0" lvl="0" marL="0" rtl="0" algn="l">
              <a:spcBef>
                <a:spcPts val="0"/>
              </a:spcBef>
              <a:spcAft>
                <a:spcPts val="0"/>
              </a:spcAft>
              <a:buNone/>
            </a:pPr>
            <a:r>
              <a:rPr lang="en-GB" sz="1200">
                <a:latin typeface="Economica"/>
                <a:ea typeface="Economica"/>
                <a:cs typeface="Economica"/>
                <a:sym typeface="Economica"/>
              </a:rPr>
              <a:t>Engagement distance: 0.7</a:t>
            </a:r>
            <a:endParaRPr sz="1200">
              <a:latin typeface="Economica"/>
              <a:ea typeface="Economica"/>
              <a:cs typeface="Economica"/>
              <a:sym typeface="Economic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25"/>
          <p:cNvPicPr preferRelativeResize="0"/>
          <p:nvPr/>
        </p:nvPicPr>
        <p:blipFill rotWithShape="1">
          <a:blip r:embed="rId3">
            <a:alphaModFix/>
          </a:blip>
          <a:srcRect b="0" l="0" r="0" t="0"/>
          <a:stretch/>
        </p:blipFill>
        <p:spPr>
          <a:xfrm>
            <a:off x="0" y="0"/>
            <a:ext cx="8977373" cy="5049799"/>
          </a:xfrm>
          <a:prstGeom prst="rect">
            <a:avLst/>
          </a:prstGeom>
          <a:noFill/>
          <a:ln>
            <a:noFill/>
          </a:ln>
        </p:spPr>
      </p:pic>
      <p:sp>
        <p:nvSpPr>
          <p:cNvPr id="301" name="Google Shape;301;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Clustering </a:t>
            </a:r>
            <a:endParaRPr/>
          </a:p>
        </p:txBody>
      </p:sp>
      <p:sp>
        <p:nvSpPr>
          <p:cNvPr id="302" name="Google Shape;302;p25"/>
          <p:cNvSpPr txBox="1"/>
          <p:nvPr/>
        </p:nvSpPr>
        <p:spPr>
          <a:xfrm>
            <a:off x="6279500" y="1147225"/>
            <a:ext cx="286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Economica"/>
                <a:ea typeface="Economica"/>
                <a:cs typeface="Economica"/>
                <a:sym typeface="Economica"/>
              </a:rPr>
              <a:t>Elements: 6</a:t>
            </a:r>
            <a:endParaRPr sz="1200">
              <a:latin typeface="Economica"/>
              <a:ea typeface="Economica"/>
              <a:cs typeface="Economica"/>
              <a:sym typeface="Economica"/>
            </a:endParaRPr>
          </a:p>
          <a:p>
            <a:pPr indent="0" lvl="0" marL="0" rtl="0" algn="l">
              <a:spcBef>
                <a:spcPts val="0"/>
              </a:spcBef>
              <a:spcAft>
                <a:spcPts val="0"/>
              </a:spcAft>
              <a:buNone/>
            </a:pPr>
            <a:r>
              <a:rPr lang="en-GB" sz="1200">
                <a:latin typeface="Economica"/>
                <a:ea typeface="Economica"/>
                <a:cs typeface="Economica"/>
                <a:sym typeface="Economica"/>
              </a:rPr>
              <a:t>Element lengths: 1.0-1.5</a:t>
            </a:r>
            <a:endParaRPr sz="1200">
              <a:latin typeface="Economica"/>
              <a:ea typeface="Economica"/>
              <a:cs typeface="Economica"/>
              <a:sym typeface="Economica"/>
            </a:endParaRPr>
          </a:p>
          <a:p>
            <a:pPr indent="0" lvl="0" marL="0" rtl="0" algn="l">
              <a:spcBef>
                <a:spcPts val="0"/>
              </a:spcBef>
              <a:spcAft>
                <a:spcPts val="0"/>
              </a:spcAft>
              <a:buNone/>
            </a:pPr>
            <a:r>
              <a:rPr lang="en-GB" sz="1200">
                <a:latin typeface="Economica"/>
                <a:ea typeface="Economica"/>
                <a:cs typeface="Economica"/>
                <a:sym typeface="Economica"/>
              </a:rPr>
              <a:t>Engagement distance: 0.7</a:t>
            </a:r>
            <a:endParaRPr sz="1200">
              <a:latin typeface="Economica"/>
              <a:ea typeface="Economica"/>
              <a:cs typeface="Economica"/>
              <a:sym typeface="Economica"/>
            </a:endParaRPr>
          </a:p>
          <a:p>
            <a:pPr indent="0" lvl="0" marL="0" rtl="0" algn="l">
              <a:spcBef>
                <a:spcPts val="0"/>
              </a:spcBef>
              <a:spcAft>
                <a:spcPts val="0"/>
              </a:spcAft>
              <a:buNone/>
            </a:pPr>
            <a:r>
              <a:t/>
            </a:r>
            <a:endParaRPr sz="1200">
              <a:latin typeface="Economica"/>
              <a:ea typeface="Economica"/>
              <a:cs typeface="Economica"/>
              <a:sym typeface="Economica"/>
            </a:endParaRPr>
          </a:p>
          <a:p>
            <a:pPr indent="0" lvl="0" marL="0" rtl="0" algn="l">
              <a:spcBef>
                <a:spcPts val="0"/>
              </a:spcBef>
              <a:spcAft>
                <a:spcPts val="0"/>
              </a:spcAft>
              <a:buNone/>
            </a:pPr>
            <a:r>
              <a:rPr lang="en-GB" sz="1200">
                <a:latin typeface="Economica"/>
                <a:ea typeface="Economica"/>
                <a:cs typeface="Economica"/>
                <a:sym typeface="Economica"/>
              </a:rPr>
              <a:t>=&gt; 2 3-element-clusters</a:t>
            </a:r>
            <a:endParaRPr sz="1200">
              <a:latin typeface="Economica"/>
              <a:ea typeface="Economica"/>
              <a:cs typeface="Economica"/>
              <a:sym typeface="Economic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26"/>
          <p:cNvPicPr preferRelativeResize="0"/>
          <p:nvPr/>
        </p:nvPicPr>
        <p:blipFill rotWithShape="1">
          <a:blip r:embed="rId3">
            <a:alphaModFix/>
          </a:blip>
          <a:srcRect b="0" l="0" r="0" t="0"/>
          <a:stretch/>
        </p:blipFill>
        <p:spPr>
          <a:xfrm>
            <a:off x="0" y="0"/>
            <a:ext cx="8977373" cy="5049799"/>
          </a:xfrm>
          <a:prstGeom prst="rect">
            <a:avLst/>
          </a:prstGeom>
          <a:noFill/>
          <a:ln>
            <a:noFill/>
          </a:ln>
        </p:spPr>
      </p:pic>
      <p:sp>
        <p:nvSpPr>
          <p:cNvPr id="308" name="Google Shape;308;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Clustering</a:t>
            </a:r>
            <a:endParaRPr/>
          </a:p>
        </p:txBody>
      </p:sp>
      <p:sp>
        <p:nvSpPr>
          <p:cNvPr id="309" name="Google Shape;309;p26"/>
          <p:cNvSpPr txBox="1"/>
          <p:nvPr/>
        </p:nvSpPr>
        <p:spPr>
          <a:xfrm>
            <a:off x="6279500" y="1147225"/>
            <a:ext cx="286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Economica"/>
                <a:ea typeface="Economica"/>
                <a:cs typeface="Economica"/>
                <a:sym typeface="Economica"/>
              </a:rPr>
              <a:t>Elements: 8</a:t>
            </a:r>
            <a:endParaRPr sz="1200">
              <a:latin typeface="Economica"/>
              <a:ea typeface="Economica"/>
              <a:cs typeface="Economica"/>
              <a:sym typeface="Economica"/>
            </a:endParaRPr>
          </a:p>
          <a:p>
            <a:pPr indent="0" lvl="0" marL="0" rtl="0" algn="l">
              <a:spcBef>
                <a:spcPts val="0"/>
              </a:spcBef>
              <a:spcAft>
                <a:spcPts val="0"/>
              </a:spcAft>
              <a:buNone/>
            </a:pPr>
            <a:r>
              <a:rPr lang="en-GB" sz="1200">
                <a:latin typeface="Economica"/>
                <a:ea typeface="Economica"/>
                <a:cs typeface="Economica"/>
                <a:sym typeface="Economica"/>
              </a:rPr>
              <a:t>Element lengths: 1.0-1.5</a:t>
            </a:r>
            <a:endParaRPr sz="1200">
              <a:latin typeface="Economica"/>
              <a:ea typeface="Economica"/>
              <a:cs typeface="Economica"/>
              <a:sym typeface="Economica"/>
            </a:endParaRPr>
          </a:p>
          <a:p>
            <a:pPr indent="0" lvl="0" marL="0" rtl="0" algn="l">
              <a:spcBef>
                <a:spcPts val="0"/>
              </a:spcBef>
              <a:spcAft>
                <a:spcPts val="0"/>
              </a:spcAft>
              <a:buNone/>
            </a:pPr>
            <a:r>
              <a:rPr lang="en-GB" sz="1200">
                <a:latin typeface="Economica"/>
                <a:ea typeface="Economica"/>
                <a:cs typeface="Economica"/>
                <a:sym typeface="Economica"/>
              </a:rPr>
              <a:t>Engagement distance: 0.7</a:t>
            </a:r>
            <a:endParaRPr sz="1200">
              <a:latin typeface="Economica"/>
              <a:ea typeface="Economica"/>
              <a:cs typeface="Economica"/>
              <a:sym typeface="Economica"/>
            </a:endParaRPr>
          </a:p>
          <a:p>
            <a:pPr indent="0" lvl="0" marL="0" rtl="0" algn="l">
              <a:spcBef>
                <a:spcPts val="0"/>
              </a:spcBef>
              <a:spcAft>
                <a:spcPts val="0"/>
              </a:spcAft>
              <a:buClr>
                <a:schemeClr val="dk1"/>
              </a:buClr>
              <a:buSzPts val="1100"/>
              <a:buFont typeface="Arial"/>
              <a:buNone/>
            </a:pPr>
            <a:r>
              <a:t/>
            </a:r>
            <a:endParaRPr sz="1200">
              <a:solidFill>
                <a:schemeClr val="dk1"/>
              </a:solidFill>
              <a:latin typeface="Economica"/>
              <a:ea typeface="Economica"/>
              <a:cs typeface="Economica"/>
              <a:sym typeface="Economica"/>
            </a:endParaRPr>
          </a:p>
          <a:p>
            <a:pPr indent="0" lvl="0" marL="0" rtl="0" algn="l">
              <a:spcBef>
                <a:spcPts val="0"/>
              </a:spcBef>
              <a:spcAft>
                <a:spcPts val="0"/>
              </a:spcAft>
              <a:buClr>
                <a:schemeClr val="dk1"/>
              </a:buClr>
              <a:buSzPts val="1100"/>
              <a:buFont typeface="Arial"/>
              <a:buNone/>
            </a:pPr>
            <a:r>
              <a:rPr lang="en-GB" sz="1200">
                <a:solidFill>
                  <a:schemeClr val="dk1"/>
                </a:solidFill>
                <a:latin typeface="Economica"/>
                <a:ea typeface="Economica"/>
                <a:cs typeface="Economica"/>
                <a:sym typeface="Economica"/>
              </a:rPr>
              <a:t>=&gt; 2 4-element-clusters</a:t>
            </a:r>
            <a:endParaRPr sz="1200">
              <a:latin typeface="Economica"/>
              <a:ea typeface="Economica"/>
              <a:cs typeface="Economica"/>
              <a:sym typeface="Economic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27"/>
          <p:cNvPicPr preferRelativeResize="0"/>
          <p:nvPr/>
        </p:nvPicPr>
        <p:blipFill rotWithShape="1">
          <a:blip r:embed="rId3">
            <a:alphaModFix/>
          </a:blip>
          <a:srcRect b="0" l="0" r="0" t="0"/>
          <a:stretch/>
        </p:blipFill>
        <p:spPr>
          <a:xfrm>
            <a:off x="0" y="0"/>
            <a:ext cx="8977373" cy="5049799"/>
          </a:xfrm>
          <a:prstGeom prst="rect">
            <a:avLst/>
          </a:prstGeom>
          <a:noFill/>
          <a:ln>
            <a:noFill/>
          </a:ln>
        </p:spPr>
      </p:pic>
      <p:sp>
        <p:nvSpPr>
          <p:cNvPr id="315" name="Google Shape;315;p27"/>
          <p:cNvSpPr txBox="1"/>
          <p:nvPr/>
        </p:nvSpPr>
        <p:spPr>
          <a:xfrm>
            <a:off x="6279500" y="1147225"/>
            <a:ext cx="2864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Economica"/>
                <a:ea typeface="Economica"/>
                <a:cs typeface="Economica"/>
                <a:sym typeface="Economica"/>
              </a:rPr>
              <a:t>Elements: 8</a:t>
            </a:r>
            <a:endParaRPr sz="1200">
              <a:latin typeface="Economica"/>
              <a:ea typeface="Economica"/>
              <a:cs typeface="Economica"/>
              <a:sym typeface="Economica"/>
            </a:endParaRPr>
          </a:p>
          <a:p>
            <a:pPr indent="0" lvl="0" marL="0" rtl="0" algn="l">
              <a:spcBef>
                <a:spcPts val="0"/>
              </a:spcBef>
              <a:spcAft>
                <a:spcPts val="0"/>
              </a:spcAft>
              <a:buNone/>
            </a:pPr>
            <a:r>
              <a:rPr lang="en-GB" sz="1200">
                <a:latin typeface="Economica"/>
                <a:ea typeface="Economica"/>
                <a:cs typeface="Economica"/>
                <a:sym typeface="Economica"/>
              </a:rPr>
              <a:t>Element lengths: 1.0-1.5</a:t>
            </a:r>
            <a:endParaRPr sz="1200">
              <a:latin typeface="Economica"/>
              <a:ea typeface="Economica"/>
              <a:cs typeface="Economica"/>
              <a:sym typeface="Economica"/>
            </a:endParaRPr>
          </a:p>
          <a:p>
            <a:pPr indent="0" lvl="0" marL="0" rtl="0" algn="l">
              <a:spcBef>
                <a:spcPts val="0"/>
              </a:spcBef>
              <a:spcAft>
                <a:spcPts val="0"/>
              </a:spcAft>
              <a:buNone/>
            </a:pPr>
            <a:r>
              <a:rPr lang="en-GB" sz="1200">
                <a:latin typeface="Economica"/>
                <a:ea typeface="Economica"/>
                <a:cs typeface="Economica"/>
                <a:sym typeface="Economica"/>
              </a:rPr>
              <a:t>Engagement distance: 0.7</a:t>
            </a:r>
            <a:endParaRPr sz="1200">
              <a:latin typeface="Economica"/>
              <a:ea typeface="Economica"/>
              <a:cs typeface="Economica"/>
              <a:sym typeface="Economica"/>
            </a:endParaRPr>
          </a:p>
        </p:txBody>
      </p:sp>
      <p:sp>
        <p:nvSpPr>
          <p:cNvPr id="316" name="Google Shape;316;p27"/>
          <p:cNvSpPr/>
          <p:nvPr/>
        </p:nvSpPr>
        <p:spPr>
          <a:xfrm>
            <a:off x="4304850" y="627950"/>
            <a:ext cx="756000" cy="1003800"/>
          </a:xfrm>
          <a:prstGeom prst="rect">
            <a:avLst/>
          </a:prstGeom>
          <a:noFill/>
          <a:ln cap="flat" cmpd="sng" w="19050">
            <a:solidFill>
              <a:srgbClr val="CCA6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17" name="Google Shape;317;p27"/>
          <p:cNvSpPr txBox="1"/>
          <p:nvPr/>
        </p:nvSpPr>
        <p:spPr>
          <a:xfrm>
            <a:off x="4228650" y="1631750"/>
            <a:ext cx="1214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latin typeface="Economica"/>
                <a:ea typeface="Economica"/>
                <a:cs typeface="Economica"/>
                <a:sym typeface="Economica"/>
              </a:rPr>
              <a:t>Engagement distance</a:t>
            </a:r>
            <a:r>
              <a:rPr lang="en-GB">
                <a:latin typeface="Economica"/>
                <a:ea typeface="Economica"/>
                <a:cs typeface="Economica"/>
                <a:sym typeface="Economica"/>
              </a:rPr>
              <a:t> should be adjustable to </a:t>
            </a:r>
            <a:r>
              <a:rPr lang="en-GB" u="sng">
                <a:latin typeface="Economica"/>
                <a:ea typeface="Economica"/>
                <a:cs typeface="Economica"/>
                <a:sym typeface="Economica"/>
              </a:rPr>
              <a:t>avoid large angles</a:t>
            </a:r>
            <a:endParaRPr u="sng">
              <a:latin typeface="Economica"/>
              <a:ea typeface="Economica"/>
              <a:cs typeface="Economica"/>
              <a:sym typeface="Economica"/>
            </a:endParaRPr>
          </a:p>
        </p:txBody>
      </p:sp>
      <p:sp>
        <p:nvSpPr>
          <p:cNvPr id="318" name="Google Shape;318;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Discussion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28"/>
          <p:cNvPicPr preferRelativeResize="0"/>
          <p:nvPr/>
        </p:nvPicPr>
        <p:blipFill rotWithShape="1">
          <a:blip r:embed="rId3">
            <a:alphaModFix/>
          </a:blip>
          <a:srcRect b="0" l="0" r="0" t="0"/>
          <a:stretch/>
        </p:blipFill>
        <p:spPr>
          <a:xfrm>
            <a:off x="0" y="0"/>
            <a:ext cx="8977373" cy="5049799"/>
          </a:xfrm>
          <a:prstGeom prst="rect">
            <a:avLst/>
          </a:prstGeom>
          <a:noFill/>
          <a:ln>
            <a:noFill/>
          </a:ln>
        </p:spPr>
      </p:pic>
      <p:sp>
        <p:nvSpPr>
          <p:cNvPr id="324" name="Google Shape;324;p28"/>
          <p:cNvSpPr txBox="1"/>
          <p:nvPr/>
        </p:nvSpPr>
        <p:spPr>
          <a:xfrm>
            <a:off x="6279500" y="1147225"/>
            <a:ext cx="2864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Economica"/>
                <a:ea typeface="Economica"/>
                <a:cs typeface="Economica"/>
                <a:sym typeface="Economica"/>
              </a:rPr>
              <a:t>Elements: 7</a:t>
            </a:r>
            <a:endParaRPr sz="1200">
              <a:latin typeface="Economica"/>
              <a:ea typeface="Economica"/>
              <a:cs typeface="Economica"/>
              <a:sym typeface="Economica"/>
            </a:endParaRPr>
          </a:p>
          <a:p>
            <a:pPr indent="0" lvl="0" marL="0" rtl="0" algn="l">
              <a:spcBef>
                <a:spcPts val="0"/>
              </a:spcBef>
              <a:spcAft>
                <a:spcPts val="0"/>
              </a:spcAft>
              <a:buNone/>
            </a:pPr>
            <a:r>
              <a:rPr lang="en-GB" sz="1200">
                <a:latin typeface="Economica"/>
                <a:ea typeface="Economica"/>
                <a:cs typeface="Economica"/>
                <a:sym typeface="Economica"/>
              </a:rPr>
              <a:t>Element lengths: 1.0-1.5</a:t>
            </a:r>
            <a:endParaRPr sz="1200">
              <a:latin typeface="Economica"/>
              <a:ea typeface="Economica"/>
              <a:cs typeface="Economica"/>
              <a:sym typeface="Economica"/>
            </a:endParaRPr>
          </a:p>
          <a:p>
            <a:pPr indent="0" lvl="0" marL="0" rtl="0" algn="l">
              <a:spcBef>
                <a:spcPts val="0"/>
              </a:spcBef>
              <a:spcAft>
                <a:spcPts val="0"/>
              </a:spcAft>
              <a:buNone/>
            </a:pPr>
            <a:r>
              <a:rPr lang="en-GB" sz="1200">
                <a:latin typeface="Economica"/>
                <a:ea typeface="Economica"/>
                <a:cs typeface="Economica"/>
                <a:sym typeface="Economica"/>
              </a:rPr>
              <a:t>Engagement distance: 0.7</a:t>
            </a:r>
            <a:endParaRPr sz="1200">
              <a:latin typeface="Economica"/>
              <a:ea typeface="Economica"/>
              <a:cs typeface="Economica"/>
              <a:sym typeface="Economica"/>
            </a:endParaRPr>
          </a:p>
        </p:txBody>
      </p:sp>
      <p:sp>
        <p:nvSpPr>
          <p:cNvPr id="325" name="Google Shape;325;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Discussion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29"/>
          <p:cNvPicPr preferRelativeResize="0"/>
          <p:nvPr/>
        </p:nvPicPr>
        <p:blipFill rotWithShape="1">
          <a:blip r:embed="rId3">
            <a:alphaModFix/>
          </a:blip>
          <a:srcRect b="0" l="0" r="0" t="0"/>
          <a:stretch/>
        </p:blipFill>
        <p:spPr>
          <a:xfrm>
            <a:off x="0" y="0"/>
            <a:ext cx="8977373" cy="5049799"/>
          </a:xfrm>
          <a:prstGeom prst="rect">
            <a:avLst/>
          </a:prstGeom>
          <a:noFill/>
          <a:ln>
            <a:noFill/>
          </a:ln>
        </p:spPr>
      </p:pic>
      <p:sp>
        <p:nvSpPr>
          <p:cNvPr id="331" name="Google Shape;331;p29"/>
          <p:cNvSpPr txBox="1"/>
          <p:nvPr/>
        </p:nvSpPr>
        <p:spPr>
          <a:xfrm>
            <a:off x="6279500" y="1147225"/>
            <a:ext cx="2864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Economica"/>
                <a:ea typeface="Economica"/>
                <a:cs typeface="Economica"/>
                <a:sym typeface="Economica"/>
              </a:rPr>
              <a:t>Elements: 7</a:t>
            </a:r>
            <a:endParaRPr sz="1200">
              <a:latin typeface="Economica"/>
              <a:ea typeface="Economica"/>
              <a:cs typeface="Economica"/>
              <a:sym typeface="Economica"/>
            </a:endParaRPr>
          </a:p>
          <a:p>
            <a:pPr indent="0" lvl="0" marL="0" rtl="0" algn="l">
              <a:spcBef>
                <a:spcPts val="0"/>
              </a:spcBef>
              <a:spcAft>
                <a:spcPts val="0"/>
              </a:spcAft>
              <a:buNone/>
            </a:pPr>
            <a:r>
              <a:rPr lang="en-GB" sz="1200">
                <a:latin typeface="Economica"/>
                <a:ea typeface="Economica"/>
                <a:cs typeface="Economica"/>
                <a:sym typeface="Economica"/>
              </a:rPr>
              <a:t>Element lengths: 1.0-1.5</a:t>
            </a:r>
            <a:endParaRPr sz="1200">
              <a:latin typeface="Economica"/>
              <a:ea typeface="Economica"/>
              <a:cs typeface="Economica"/>
              <a:sym typeface="Economica"/>
            </a:endParaRPr>
          </a:p>
          <a:p>
            <a:pPr indent="0" lvl="0" marL="0" rtl="0" algn="l">
              <a:spcBef>
                <a:spcPts val="0"/>
              </a:spcBef>
              <a:spcAft>
                <a:spcPts val="0"/>
              </a:spcAft>
              <a:buNone/>
            </a:pPr>
            <a:r>
              <a:rPr lang="en-GB" sz="1200">
                <a:latin typeface="Economica"/>
                <a:ea typeface="Economica"/>
                <a:cs typeface="Economica"/>
                <a:sym typeface="Economica"/>
              </a:rPr>
              <a:t>Engagement distance: 0.7</a:t>
            </a:r>
            <a:endParaRPr sz="1200">
              <a:latin typeface="Economica"/>
              <a:ea typeface="Economica"/>
              <a:cs typeface="Economica"/>
              <a:sym typeface="Economica"/>
            </a:endParaRPr>
          </a:p>
        </p:txBody>
      </p:sp>
      <p:sp>
        <p:nvSpPr>
          <p:cNvPr id="332" name="Google Shape;332;p29"/>
          <p:cNvSpPr/>
          <p:nvPr/>
        </p:nvSpPr>
        <p:spPr>
          <a:xfrm>
            <a:off x="2348425" y="3094375"/>
            <a:ext cx="853200" cy="570000"/>
          </a:xfrm>
          <a:prstGeom prst="rect">
            <a:avLst/>
          </a:prstGeom>
          <a:noFill/>
          <a:ln cap="flat" cmpd="sng" w="19050">
            <a:solidFill>
              <a:srgbClr val="CCA6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33" name="Google Shape;333;p29"/>
          <p:cNvSpPr txBox="1"/>
          <p:nvPr/>
        </p:nvSpPr>
        <p:spPr>
          <a:xfrm>
            <a:off x="2932775" y="3763525"/>
            <a:ext cx="1446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Economica"/>
                <a:ea typeface="Economica"/>
                <a:cs typeface="Economica"/>
                <a:sym typeface="Economica"/>
              </a:rPr>
              <a:t>0B should be on other side of 6A6B to </a:t>
            </a:r>
            <a:r>
              <a:rPr lang="en-GB" u="sng">
                <a:latin typeface="Economica"/>
                <a:ea typeface="Economica"/>
                <a:cs typeface="Economica"/>
                <a:sym typeface="Economica"/>
              </a:rPr>
              <a:t>ensure directionality of node</a:t>
            </a:r>
            <a:endParaRPr u="sng">
              <a:latin typeface="Economica"/>
              <a:ea typeface="Economica"/>
              <a:cs typeface="Economica"/>
              <a:sym typeface="Economica"/>
            </a:endParaRPr>
          </a:p>
        </p:txBody>
      </p:sp>
      <p:sp>
        <p:nvSpPr>
          <p:cNvPr id="334" name="Google Shape;334;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Discussion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Outlook</a:t>
            </a:r>
            <a:endParaRPr/>
          </a:p>
        </p:txBody>
      </p:sp>
      <p:pic>
        <p:nvPicPr>
          <p:cNvPr id="340" name="Google Shape;340;p30"/>
          <p:cNvPicPr preferRelativeResize="0"/>
          <p:nvPr/>
        </p:nvPicPr>
        <p:blipFill>
          <a:blip r:embed="rId3">
            <a:alphaModFix/>
          </a:blip>
          <a:stretch>
            <a:fillRect/>
          </a:stretch>
        </p:blipFill>
        <p:spPr>
          <a:xfrm>
            <a:off x="513563" y="1349662"/>
            <a:ext cx="7741276" cy="2336875"/>
          </a:xfrm>
          <a:prstGeom prst="rect">
            <a:avLst/>
          </a:prstGeom>
          <a:noFill/>
          <a:ln>
            <a:noFill/>
          </a:ln>
        </p:spPr>
      </p:pic>
      <p:sp>
        <p:nvSpPr>
          <p:cNvPr id="341" name="Google Shape;341;p30"/>
          <p:cNvSpPr txBox="1"/>
          <p:nvPr/>
        </p:nvSpPr>
        <p:spPr>
          <a:xfrm>
            <a:off x="311700" y="4547825"/>
            <a:ext cx="8520600" cy="4017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GB" sz="600">
                <a:solidFill>
                  <a:srgbClr val="999999"/>
                </a:solidFill>
              </a:rPr>
              <a:t>Tamke, Martin, Jacob Riiber, Hauke Jungjohann, and Mette Ramsgard Thomsen. “Lamella Flock.” In </a:t>
            </a:r>
            <a:r>
              <a:rPr i="1" lang="en-GB" sz="600">
                <a:solidFill>
                  <a:srgbClr val="999999"/>
                </a:solidFill>
              </a:rPr>
              <a:t>Advances in Architectural Geometry 2010</a:t>
            </a:r>
            <a:r>
              <a:rPr lang="en-GB" sz="600">
                <a:solidFill>
                  <a:srgbClr val="999999"/>
                </a:solidFill>
              </a:rPr>
              <a:t>, edited by Cristiano Ceccato, Lars Hesselgren, Mark Pauly, Helmut Pottmann, and Johannes Wallner,</a:t>
            </a:r>
            <a:r>
              <a:rPr lang="en-GB" sz="600">
                <a:solidFill>
                  <a:srgbClr val="999999"/>
                </a:solidFill>
              </a:rPr>
              <a:t> </a:t>
            </a:r>
            <a:r>
              <a:rPr lang="en-GB" sz="600">
                <a:solidFill>
                  <a:srgbClr val="999999"/>
                </a:solidFill>
              </a:rPr>
              <a:t>37–48. Vienna: Springer Vienna, 2010.</a:t>
            </a:r>
            <a:r>
              <a:rPr lang="en-GB" sz="600">
                <a:solidFill>
                  <a:srgbClr val="999999"/>
                </a:solidFill>
                <a:uFill>
                  <a:noFill/>
                </a:uFill>
                <a:hlinkClick r:id="rId4">
                  <a:extLst>
                    <a:ext uri="{A12FA001-AC4F-418D-AE19-62706E023703}">
                      <ahyp:hlinkClr val="tx"/>
                    </a:ext>
                  </a:extLst>
                </a:hlinkClick>
              </a:rPr>
              <a:t> </a:t>
            </a:r>
            <a:r>
              <a:rPr lang="en-GB" sz="600" u="sng">
                <a:solidFill>
                  <a:srgbClr val="999999"/>
                </a:solidFill>
                <a:hlinkClick r:id="rId5">
                  <a:extLst>
                    <a:ext uri="{A12FA001-AC4F-418D-AE19-62706E023703}">
                      <ahyp:hlinkClr val="tx"/>
                    </a:ext>
                  </a:extLst>
                </a:hlinkClick>
              </a:rPr>
              <a:t>https://doi.org/10.1007/978-3-7091-0309-8_3</a:t>
            </a:r>
            <a:r>
              <a:rPr lang="en-GB" sz="600">
                <a:solidFill>
                  <a:srgbClr val="999999"/>
                </a:solidFill>
              </a:rPr>
              <a:t>.</a:t>
            </a:r>
            <a:endParaRPr sz="600">
              <a:solidFill>
                <a:srgbClr val="999999"/>
              </a:solidFill>
            </a:endParaRPr>
          </a:p>
        </p:txBody>
      </p:sp>
      <p:sp>
        <p:nvSpPr>
          <p:cNvPr id="342" name="Google Shape;342;p30"/>
          <p:cNvSpPr txBox="1"/>
          <p:nvPr/>
        </p:nvSpPr>
        <p:spPr>
          <a:xfrm>
            <a:off x="2177100" y="3554850"/>
            <a:ext cx="126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latin typeface="Economica"/>
                <a:ea typeface="Economica"/>
                <a:cs typeface="Economica"/>
                <a:sym typeface="Economica"/>
              </a:rPr>
              <a:t>Movement towards </a:t>
            </a:r>
            <a:endParaRPr sz="1200">
              <a:latin typeface="Economica"/>
              <a:ea typeface="Economica"/>
              <a:cs typeface="Economica"/>
              <a:sym typeface="Economica"/>
            </a:endParaRPr>
          </a:p>
          <a:p>
            <a:pPr indent="0" lvl="0" marL="0" rtl="0" algn="ctr">
              <a:spcBef>
                <a:spcPts val="0"/>
              </a:spcBef>
              <a:spcAft>
                <a:spcPts val="0"/>
              </a:spcAft>
              <a:buNone/>
            </a:pPr>
            <a:r>
              <a:rPr lang="en-GB" sz="1200">
                <a:latin typeface="Economica"/>
                <a:ea typeface="Economica"/>
                <a:cs typeface="Economica"/>
                <a:sym typeface="Economica"/>
              </a:rPr>
              <a:t>neighbours</a:t>
            </a:r>
            <a:endParaRPr sz="1200">
              <a:latin typeface="Economica"/>
              <a:ea typeface="Economica"/>
              <a:cs typeface="Economica"/>
              <a:sym typeface="Economica"/>
            </a:endParaRPr>
          </a:p>
        </p:txBody>
      </p:sp>
      <p:sp>
        <p:nvSpPr>
          <p:cNvPr id="343" name="Google Shape;343;p30"/>
          <p:cNvSpPr txBox="1"/>
          <p:nvPr/>
        </p:nvSpPr>
        <p:spPr>
          <a:xfrm>
            <a:off x="3666225" y="3554850"/>
            <a:ext cx="126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latin typeface="Economica"/>
                <a:ea typeface="Economica"/>
                <a:cs typeface="Economica"/>
                <a:sym typeface="Economica"/>
              </a:rPr>
              <a:t>Orienting</a:t>
            </a:r>
            <a:r>
              <a:rPr lang="en-GB" sz="1200">
                <a:latin typeface="Economica"/>
                <a:ea typeface="Economica"/>
                <a:cs typeface="Economica"/>
                <a:sym typeface="Economica"/>
              </a:rPr>
              <a:t> </a:t>
            </a:r>
            <a:r>
              <a:rPr lang="en-GB" sz="1200">
                <a:latin typeface="Economica"/>
                <a:ea typeface="Economica"/>
                <a:cs typeface="Economica"/>
                <a:sym typeface="Economica"/>
              </a:rPr>
              <a:t>towards </a:t>
            </a:r>
            <a:endParaRPr sz="1200">
              <a:latin typeface="Economica"/>
              <a:ea typeface="Economica"/>
              <a:cs typeface="Economica"/>
              <a:sym typeface="Economica"/>
            </a:endParaRPr>
          </a:p>
          <a:p>
            <a:pPr indent="0" lvl="0" marL="0" rtl="0" algn="ctr">
              <a:spcBef>
                <a:spcPts val="0"/>
              </a:spcBef>
              <a:spcAft>
                <a:spcPts val="0"/>
              </a:spcAft>
              <a:buNone/>
            </a:pPr>
            <a:r>
              <a:rPr lang="en-GB" sz="1200">
                <a:latin typeface="Economica"/>
                <a:ea typeface="Economica"/>
                <a:cs typeface="Economica"/>
                <a:sym typeface="Economica"/>
              </a:rPr>
              <a:t>neighbours</a:t>
            </a:r>
            <a:endParaRPr sz="1200">
              <a:latin typeface="Economica"/>
              <a:ea typeface="Economica"/>
              <a:cs typeface="Economica"/>
              <a:sym typeface="Economica"/>
            </a:endParaRPr>
          </a:p>
        </p:txBody>
      </p:sp>
      <p:sp>
        <p:nvSpPr>
          <p:cNvPr id="344" name="Google Shape;344;p30"/>
          <p:cNvSpPr txBox="1"/>
          <p:nvPr/>
        </p:nvSpPr>
        <p:spPr>
          <a:xfrm>
            <a:off x="5262675" y="3554850"/>
            <a:ext cx="126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latin typeface="Economica"/>
                <a:ea typeface="Economica"/>
                <a:cs typeface="Economica"/>
                <a:sym typeface="Economica"/>
              </a:rPr>
              <a:t>Stretching</a:t>
            </a:r>
            <a:r>
              <a:rPr lang="en-GB" sz="1200">
                <a:latin typeface="Economica"/>
                <a:ea typeface="Economica"/>
                <a:cs typeface="Economica"/>
                <a:sym typeface="Economica"/>
              </a:rPr>
              <a:t> </a:t>
            </a:r>
            <a:r>
              <a:rPr lang="en-GB" sz="1200">
                <a:latin typeface="Economica"/>
                <a:ea typeface="Economica"/>
                <a:cs typeface="Economica"/>
                <a:sym typeface="Economica"/>
              </a:rPr>
              <a:t>towards </a:t>
            </a:r>
            <a:endParaRPr sz="1200">
              <a:latin typeface="Economica"/>
              <a:ea typeface="Economica"/>
              <a:cs typeface="Economica"/>
              <a:sym typeface="Economica"/>
            </a:endParaRPr>
          </a:p>
          <a:p>
            <a:pPr indent="0" lvl="0" marL="0" rtl="0" algn="ctr">
              <a:spcBef>
                <a:spcPts val="0"/>
              </a:spcBef>
              <a:spcAft>
                <a:spcPts val="0"/>
              </a:spcAft>
              <a:buNone/>
            </a:pPr>
            <a:r>
              <a:rPr lang="en-GB" sz="1200">
                <a:latin typeface="Economica"/>
                <a:ea typeface="Economica"/>
                <a:cs typeface="Economica"/>
                <a:sym typeface="Economica"/>
              </a:rPr>
              <a:t>neighbours</a:t>
            </a:r>
            <a:endParaRPr sz="1200">
              <a:latin typeface="Economica"/>
              <a:ea typeface="Economica"/>
              <a:cs typeface="Economica"/>
              <a:sym typeface="Economica"/>
            </a:endParaRPr>
          </a:p>
        </p:txBody>
      </p:sp>
      <p:sp>
        <p:nvSpPr>
          <p:cNvPr id="345" name="Google Shape;345;p30"/>
          <p:cNvSpPr txBox="1"/>
          <p:nvPr/>
        </p:nvSpPr>
        <p:spPr>
          <a:xfrm>
            <a:off x="6832300" y="3554850"/>
            <a:ext cx="126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latin typeface="Economica"/>
                <a:ea typeface="Economica"/>
                <a:cs typeface="Economica"/>
                <a:sym typeface="Economica"/>
              </a:rPr>
              <a:t>Scale Entity</a:t>
            </a:r>
            <a:endParaRPr sz="1200">
              <a:latin typeface="Economica"/>
              <a:ea typeface="Economica"/>
              <a:cs typeface="Economica"/>
              <a:sym typeface="Economica"/>
            </a:endParaRPr>
          </a:p>
        </p:txBody>
      </p:sp>
      <p:cxnSp>
        <p:nvCxnSpPr>
          <p:cNvPr id="346" name="Google Shape;346;p30"/>
          <p:cNvCxnSpPr/>
          <p:nvPr/>
        </p:nvCxnSpPr>
        <p:spPr>
          <a:xfrm>
            <a:off x="686875" y="3869025"/>
            <a:ext cx="12342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Outlook</a:t>
            </a:r>
            <a:endParaRPr/>
          </a:p>
        </p:txBody>
      </p:sp>
      <p:pic>
        <p:nvPicPr>
          <p:cNvPr id="352" name="Google Shape;352;p31"/>
          <p:cNvPicPr preferRelativeResize="0"/>
          <p:nvPr/>
        </p:nvPicPr>
        <p:blipFill rotWithShape="1">
          <a:blip r:embed="rId3">
            <a:alphaModFix/>
          </a:blip>
          <a:srcRect b="7407" l="0" r="31563" t="0"/>
          <a:stretch/>
        </p:blipFill>
        <p:spPr>
          <a:xfrm>
            <a:off x="4797988" y="1070625"/>
            <a:ext cx="3175151" cy="2899875"/>
          </a:xfrm>
          <a:prstGeom prst="rect">
            <a:avLst/>
          </a:prstGeom>
          <a:noFill/>
          <a:ln>
            <a:noFill/>
          </a:ln>
        </p:spPr>
      </p:pic>
      <p:sp>
        <p:nvSpPr>
          <p:cNvPr id="353" name="Google Shape;353;p31"/>
          <p:cNvSpPr txBox="1"/>
          <p:nvPr>
            <p:ph idx="4294967295" type="subTitle"/>
          </p:nvPr>
        </p:nvSpPr>
        <p:spPr>
          <a:xfrm>
            <a:off x="4797988" y="4128073"/>
            <a:ext cx="3054600" cy="9480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0"/>
              </a:spcAft>
              <a:buNone/>
            </a:pPr>
            <a:r>
              <a:rPr lang="en-GB" sz="1600">
                <a:latin typeface="Economica"/>
                <a:ea typeface="Economica"/>
                <a:cs typeface="Economica"/>
                <a:sym typeface="Economica"/>
              </a:rPr>
              <a:t>Lamella Flock by </a:t>
            </a:r>
            <a:endParaRPr sz="1600">
              <a:latin typeface="Economica"/>
              <a:ea typeface="Economica"/>
              <a:cs typeface="Economica"/>
              <a:sym typeface="Economica"/>
            </a:endParaRPr>
          </a:p>
          <a:p>
            <a:pPr indent="0" lvl="0" marL="0" rtl="0" algn="l">
              <a:lnSpc>
                <a:spcPct val="20000"/>
              </a:lnSpc>
              <a:spcBef>
                <a:spcPts val="1200"/>
              </a:spcBef>
              <a:spcAft>
                <a:spcPts val="0"/>
              </a:spcAft>
              <a:buNone/>
            </a:pPr>
            <a:r>
              <a:rPr lang="en-GB" sz="1600">
                <a:latin typeface="Economica"/>
                <a:ea typeface="Economica"/>
                <a:cs typeface="Economica"/>
                <a:sym typeface="Economica"/>
              </a:rPr>
              <a:t>Martin Tamke Cita &amp; Royal Danish Academy</a:t>
            </a:r>
            <a:endParaRPr sz="1600">
              <a:latin typeface="Economica"/>
              <a:ea typeface="Economica"/>
              <a:cs typeface="Economica"/>
              <a:sym typeface="Economica"/>
            </a:endParaRPr>
          </a:p>
          <a:p>
            <a:pPr indent="0" lvl="0" marL="0" rtl="0" algn="l">
              <a:lnSpc>
                <a:spcPct val="20000"/>
              </a:lnSpc>
              <a:spcBef>
                <a:spcPts val="1200"/>
              </a:spcBef>
              <a:spcAft>
                <a:spcPts val="1200"/>
              </a:spcAft>
              <a:buNone/>
            </a:pPr>
            <a:r>
              <a:rPr lang="en-GB" sz="1600">
                <a:latin typeface="Economica"/>
                <a:ea typeface="Economica"/>
                <a:cs typeface="Economica"/>
                <a:sym typeface="Economica"/>
              </a:rPr>
              <a:t>(2010)</a:t>
            </a:r>
            <a:endParaRPr sz="1600">
              <a:latin typeface="Economica"/>
              <a:ea typeface="Economica"/>
              <a:cs typeface="Economica"/>
              <a:sym typeface="Economica"/>
            </a:endParaRPr>
          </a:p>
        </p:txBody>
      </p:sp>
      <p:sp>
        <p:nvSpPr>
          <p:cNvPr id="354" name="Google Shape;354;p31"/>
          <p:cNvSpPr txBox="1"/>
          <p:nvPr>
            <p:ph idx="4294967295" type="subTitle"/>
          </p:nvPr>
        </p:nvSpPr>
        <p:spPr>
          <a:xfrm>
            <a:off x="1170863" y="4128075"/>
            <a:ext cx="3380700" cy="701400"/>
          </a:xfrm>
          <a:prstGeom prst="rect">
            <a:avLst/>
          </a:prstGeom>
        </p:spPr>
        <p:txBody>
          <a:bodyPr anchorCtr="0" anchor="ctr" bIns="91425" lIns="91425" spcFirstLastPara="1" rIns="91425" wrap="square" tIns="91425">
            <a:normAutofit/>
          </a:bodyPr>
          <a:lstStyle/>
          <a:p>
            <a:pPr indent="0" lvl="0" marL="0" rtl="0" algn="ctr">
              <a:lnSpc>
                <a:spcPct val="20000"/>
              </a:lnSpc>
              <a:spcBef>
                <a:spcPts val="0"/>
              </a:spcBef>
              <a:spcAft>
                <a:spcPts val="1200"/>
              </a:spcAft>
              <a:buNone/>
            </a:pPr>
            <a:r>
              <a:rPr lang="en-GB" sz="1600">
                <a:latin typeface="Economica"/>
                <a:ea typeface="Economica"/>
                <a:cs typeface="Economica"/>
                <a:sym typeface="Economica"/>
              </a:rPr>
              <a:t>Parametric Modelling of Reciprocal Structures</a:t>
            </a:r>
            <a:endParaRPr sz="1600">
              <a:latin typeface="Economica"/>
              <a:ea typeface="Economica"/>
              <a:cs typeface="Economica"/>
              <a:sym typeface="Economica"/>
            </a:endParaRPr>
          </a:p>
        </p:txBody>
      </p:sp>
      <p:pic>
        <p:nvPicPr>
          <p:cNvPr id="355" name="Google Shape;355;p31"/>
          <p:cNvPicPr preferRelativeResize="0"/>
          <p:nvPr/>
        </p:nvPicPr>
        <p:blipFill rotWithShape="1">
          <a:blip r:embed="rId4">
            <a:alphaModFix/>
          </a:blip>
          <a:srcRect b="0" l="4373" r="2577" t="0"/>
          <a:stretch/>
        </p:blipFill>
        <p:spPr>
          <a:xfrm>
            <a:off x="1170850" y="1119925"/>
            <a:ext cx="3380725" cy="3069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State Of Art</a:t>
            </a:r>
            <a:endParaRPr/>
          </a:p>
        </p:txBody>
      </p:sp>
      <p:pic>
        <p:nvPicPr>
          <p:cNvPr id="69" name="Google Shape;69;p14"/>
          <p:cNvPicPr preferRelativeResize="0"/>
          <p:nvPr/>
        </p:nvPicPr>
        <p:blipFill rotWithShape="1">
          <a:blip r:embed="rId3">
            <a:alphaModFix/>
          </a:blip>
          <a:srcRect b="7407" l="0" r="31563" t="0"/>
          <a:stretch/>
        </p:blipFill>
        <p:spPr>
          <a:xfrm>
            <a:off x="404550" y="1097925"/>
            <a:ext cx="3175151" cy="2899875"/>
          </a:xfrm>
          <a:prstGeom prst="rect">
            <a:avLst/>
          </a:prstGeom>
          <a:noFill/>
          <a:ln>
            <a:noFill/>
          </a:ln>
        </p:spPr>
      </p:pic>
      <p:sp>
        <p:nvSpPr>
          <p:cNvPr id="70" name="Google Shape;70;p14"/>
          <p:cNvSpPr txBox="1"/>
          <p:nvPr>
            <p:ph idx="4294967295" type="subTitle"/>
          </p:nvPr>
        </p:nvSpPr>
        <p:spPr>
          <a:xfrm>
            <a:off x="404550" y="4155373"/>
            <a:ext cx="3054600" cy="9480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0"/>
              </a:spcAft>
              <a:buNone/>
            </a:pPr>
            <a:r>
              <a:rPr lang="en-GB" sz="1600">
                <a:latin typeface="Economica"/>
                <a:ea typeface="Economica"/>
                <a:cs typeface="Economica"/>
                <a:sym typeface="Economica"/>
              </a:rPr>
              <a:t>Lamel</a:t>
            </a:r>
            <a:r>
              <a:rPr lang="en-GB" sz="1600">
                <a:latin typeface="Economica"/>
                <a:ea typeface="Economica"/>
                <a:cs typeface="Economica"/>
                <a:sym typeface="Economica"/>
              </a:rPr>
              <a:t>la Flock by </a:t>
            </a:r>
            <a:endParaRPr sz="1600">
              <a:latin typeface="Economica"/>
              <a:ea typeface="Economica"/>
              <a:cs typeface="Economica"/>
              <a:sym typeface="Economica"/>
            </a:endParaRPr>
          </a:p>
          <a:p>
            <a:pPr indent="0" lvl="0" marL="0" rtl="0" algn="l">
              <a:lnSpc>
                <a:spcPct val="20000"/>
              </a:lnSpc>
              <a:spcBef>
                <a:spcPts val="1200"/>
              </a:spcBef>
              <a:spcAft>
                <a:spcPts val="0"/>
              </a:spcAft>
              <a:buNone/>
            </a:pPr>
            <a:r>
              <a:rPr lang="en-GB" sz="1600">
                <a:latin typeface="Economica"/>
                <a:ea typeface="Economica"/>
                <a:cs typeface="Economica"/>
                <a:sym typeface="Economica"/>
              </a:rPr>
              <a:t>Martin Tamke Cita &amp; Royal Danish Academy</a:t>
            </a:r>
            <a:endParaRPr sz="1600">
              <a:latin typeface="Economica"/>
              <a:ea typeface="Economica"/>
              <a:cs typeface="Economica"/>
              <a:sym typeface="Economica"/>
            </a:endParaRPr>
          </a:p>
          <a:p>
            <a:pPr indent="0" lvl="0" marL="0" rtl="0" algn="l">
              <a:lnSpc>
                <a:spcPct val="20000"/>
              </a:lnSpc>
              <a:spcBef>
                <a:spcPts val="1200"/>
              </a:spcBef>
              <a:spcAft>
                <a:spcPts val="1200"/>
              </a:spcAft>
              <a:buNone/>
            </a:pPr>
            <a:r>
              <a:rPr lang="en-GB" sz="1600">
                <a:latin typeface="Economica"/>
                <a:ea typeface="Economica"/>
                <a:cs typeface="Economica"/>
                <a:sym typeface="Economica"/>
              </a:rPr>
              <a:t>(2010)</a:t>
            </a:r>
            <a:endParaRPr sz="1600">
              <a:latin typeface="Economica"/>
              <a:ea typeface="Economica"/>
              <a:cs typeface="Economica"/>
              <a:sym typeface="Economica"/>
            </a:endParaRPr>
          </a:p>
        </p:txBody>
      </p:sp>
      <p:sp>
        <p:nvSpPr>
          <p:cNvPr id="71" name="Google Shape;71;p14"/>
          <p:cNvSpPr txBox="1"/>
          <p:nvPr>
            <p:ph idx="4294967295" type="subTitle"/>
          </p:nvPr>
        </p:nvSpPr>
        <p:spPr>
          <a:xfrm>
            <a:off x="4684300" y="4155375"/>
            <a:ext cx="4218600" cy="9480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1200"/>
              </a:spcAft>
              <a:buNone/>
            </a:pPr>
            <a:r>
              <a:rPr lang="en-GB" sz="1600">
                <a:latin typeface="Economica"/>
                <a:ea typeface="Economica"/>
                <a:cs typeface="Economica"/>
                <a:sym typeface="Economica"/>
              </a:rPr>
              <a:t>Minimal-waste design of timber layouts from non-standard reclaimed elements: A combinatorial approach based on structural reciprocity by Dario Parigi (2021)</a:t>
            </a:r>
            <a:endParaRPr sz="1600">
              <a:latin typeface="Economica"/>
              <a:ea typeface="Economica"/>
              <a:cs typeface="Economica"/>
              <a:sym typeface="Economica"/>
            </a:endParaRPr>
          </a:p>
        </p:txBody>
      </p:sp>
      <p:pic>
        <p:nvPicPr>
          <p:cNvPr id="72" name="Google Shape;72;p14"/>
          <p:cNvPicPr preferRelativeResize="0"/>
          <p:nvPr/>
        </p:nvPicPr>
        <p:blipFill>
          <a:blip r:embed="rId4">
            <a:alphaModFix/>
          </a:blip>
          <a:stretch>
            <a:fillRect/>
          </a:stretch>
        </p:blipFill>
        <p:spPr>
          <a:xfrm>
            <a:off x="4684300" y="1034375"/>
            <a:ext cx="1758932" cy="2899875"/>
          </a:xfrm>
          <a:prstGeom prst="rect">
            <a:avLst/>
          </a:prstGeom>
          <a:noFill/>
          <a:ln>
            <a:noFill/>
          </a:ln>
        </p:spPr>
      </p:pic>
      <p:pic>
        <p:nvPicPr>
          <p:cNvPr id="73" name="Google Shape;73;p14"/>
          <p:cNvPicPr preferRelativeResize="0"/>
          <p:nvPr/>
        </p:nvPicPr>
        <p:blipFill>
          <a:blip r:embed="rId5">
            <a:alphaModFix/>
          </a:blip>
          <a:stretch>
            <a:fillRect/>
          </a:stretch>
        </p:blipFill>
        <p:spPr>
          <a:xfrm>
            <a:off x="6443228" y="2932525"/>
            <a:ext cx="2208800" cy="947975"/>
          </a:xfrm>
          <a:prstGeom prst="rect">
            <a:avLst/>
          </a:prstGeom>
          <a:noFill/>
          <a:ln>
            <a:noFill/>
          </a:ln>
        </p:spPr>
      </p:pic>
      <p:pic>
        <p:nvPicPr>
          <p:cNvPr id="74" name="Google Shape;74;p14"/>
          <p:cNvPicPr preferRelativeResize="0"/>
          <p:nvPr/>
        </p:nvPicPr>
        <p:blipFill rotWithShape="1">
          <a:blip r:embed="rId6">
            <a:alphaModFix/>
          </a:blip>
          <a:srcRect b="14388" l="5319" r="53028" t="1323"/>
          <a:stretch/>
        </p:blipFill>
        <p:spPr>
          <a:xfrm>
            <a:off x="6617238" y="1034375"/>
            <a:ext cx="1860775" cy="1828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2"/>
          <p:cNvSpPr/>
          <p:nvPr/>
        </p:nvSpPr>
        <p:spPr>
          <a:xfrm>
            <a:off x="311700" y="1272475"/>
            <a:ext cx="3658500" cy="57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600">
                <a:solidFill>
                  <a:schemeClr val="dk1"/>
                </a:solidFill>
                <a:latin typeface="Economica"/>
                <a:ea typeface="Economica"/>
                <a:cs typeface="Economica"/>
                <a:sym typeface="Economica"/>
              </a:rPr>
              <a:t>Current Implementation</a:t>
            </a:r>
            <a:endParaRPr sz="1600">
              <a:latin typeface="Open Sans"/>
              <a:ea typeface="Open Sans"/>
              <a:cs typeface="Open Sans"/>
              <a:sym typeface="Open Sans"/>
            </a:endParaRPr>
          </a:p>
        </p:txBody>
      </p:sp>
      <p:sp>
        <p:nvSpPr>
          <p:cNvPr id="361" name="Google Shape;361;p32"/>
          <p:cNvSpPr txBox="1"/>
          <p:nvPr/>
        </p:nvSpPr>
        <p:spPr>
          <a:xfrm>
            <a:off x="311700" y="2028375"/>
            <a:ext cx="3658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Economica"/>
                <a:ea typeface="Economica"/>
                <a:cs typeface="Economica"/>
                <a:sym typeface="Economica"/>
              </a:rPr>
              <a:t>Point based cartesian agents with custom data for:</a:t>
            </a:r>
            <a:endParaRPr>
              <a:latin typeface="Economica"/>
              <a:ea typeface="Economica"/>
              <a:cs typeface="Economica"/>
              <a:sym typeface="Economica"/>
            </a:endParaRPr>
          </a:p>
          <a:p>
            <a:pPr indent="-317500" lvl="0" marL="457200" rtl="0" algn="l">
              <a:spcBef>
                <a:spcPts val="0"/>
              </a:spcBef>
              <a:spcAft>
                <a:spcPts val="0"/>
              </a:spcAft>
              <a:buSzPts val="1400"/>
              <a:buFont typeface="Economica"/>
              <a:buChar char="●"/>
            </a:pPr>
            <a:r>
              <a:rPr lang="en-GB">
                <a:latin typeface="Economica"/>
                <a:ea typeface="Economica"/>
                <a:cs typeface="Economica"/>
                <a:sym typeface="Economica"/>
              </a:rPr>
              <a:t>Name</a:t>
            </a:r>
            <a:endParaRPr>
              <a:latin typeface="Economica"/>
              <a:ea typeface="Economica"/>
              <a:cs typeface="Economica"/>
              <a:sym typeface="Economica"/>
            </a:endParaRPr>
          </a:p>
          <a:p>
            <a:pPr indent="-317500" lvl="0" marL="457200" rtl="0" algn="l">
              <a:spcBef>
                <a:spcPts val="0"/>
              </a:spcBef>
              <a:spcAft>
                <a:spcPts val="0"/>
              </a:spcAft>
              <a:buSzPts val="1400"/>
              <a:buFont typeface="Economica"/>
              <a:buChar char="●"/>
            </a:pPr>
            <a:r>
              <a:rPr lang="en-GB">
                <a:latin typeface="Economica"/>
                <a:ea typeface="Economica"/>
                <a:cs typeface="Economica"/>
                <a:sym typeface="Economica"/>
              </a:rPr>
              <a:t>Name of Partner agent</a:t>
            </a:r>
            <a:endParaRPr>
              <a:latin typeface="Economica"/>
              <a:ea typeface="Economica"/>
              <a:cs typeface="Economica"/>
              <a:sym typeface="Economica"/>
            </a:endParaRPr>
          </a:p>
          <a:p>
            <a:pPr indent="-317500" lvl="0" marL="457200" rtl="0" algn="l">
              <a:spcBef>
                <a:spcPts val="0"/>
              </a:spcBef>
              <a:spcAft>
                <a:spcPts val="0"/>
              </a:spcAft>
              <a:buSzPts val="1400"/>
              <a:buFont typeface="Economica"/>
              <a:buChar char="●"/>
            </a:pPr>
            <a:r>
              <a:rPr lang="en-GB">
                <a:latin typeface="Economica"/>
                <a:ea typeface="Economica"/>
                <a:cs typeface="Economica"/>
                <a:sym typeface="Economica"/>
              </a:rPr>
              <a:t>Distance</a:t>
            </a:r>
            <a:endParaRPr>
              <a:latin typeface="Economica"/>
              <a:ea typeface="Economica"/>
              <a:cs typeface="Economica"/>
              <a:sym typeface="Economica"/>
            </a:endParaRPr>
          </a:p>
          <a:p>
            <a:pPr indent="-317500" lvl="0" marL="457200" rtl="0" algn="l">
              <a:spcBef>
                <a:spcPts val="0"/>
              </a:spcBef>
              <a:spcAft>
                <a:spcPts val="0"/>
              </a:spcAft>
              <a:buSzPts val="1400"/>
              <a:buFont typeface="Economica"/>
              <a:buChar char="●"/>
            </a:pPr>
            <a:r>
              <a:rPr lang="en-GB">
                <a:latin typeface="Economica"/>
                <a:ea typeface="Economica"/>
                <a:cs typeface="Economica"/>
                <a:sym typeface="Economica"/>
              </a:rPr>
              <a:t>Engagement distance</a:t>
            </a:r>
            <a:endParaRPr>
              <a:latin typeface="Economica"/>
              <a:ea typeface="Economica"/>
              <a:cs typeface="Economica"/>
              <a:sym typeface="Economica"/>
            </a:endParaRPr>
          </a:p>
          <a:p>
            <a:pPr indent="-317500" lvl="0" marL="457200" rtl="0" algn="l">
              <a:spcBef>
                <a:spcPts val="0"/>
              </a:spcBef>
              <a:spcAft>
                <a:spcPts val="0"/>
              </a:spcAft>
              <a:buSzPts val="1400"/>
              <a:buFont typeface="Economica"/>
              <a:buChar char="●"/>
            </a:pPr>
            <a:r>
              <a:rPr lang="en-GB">
                <a:latin typeface="Economica"/>
                <a:ea typeface="Economica"/>
                <a:cs typeface="Economica"/>
                <a:sym typeface="Economica"/>
              </a:rPr>
              <a:t>Name of Docking position</a:t>
            </a:r>
            <a:endParaRPr>
              <a:latin typeface="Economica"/>
              <a:ea typeface="Economica"/>
              <a:cs typeface="Economica"/>
              <a:sym typeface="Economica"/>
            </a:endParaRPr>
          </a:p>
          <a:p>
            <a:pPr indent="0" lvl="0" marL="0" rtl="0" algn="l">
              <a:spcBef>
                <a:spcPts val="0"/>
              </a:spcBef>
              <a:spcAft>
                <a:spcPts val="0"/>
              </a:spcAft>
              <a:buNone/>
            </a:pPr>
            <a:r>
              <a:t/>
            </a:r>
            <a:endParaRPr>
              <a:latin typeface="Economica"/>
              <a:ea typeface="Economica"/>
              <a:cs typeface="Economica"/>
              <a:sym typeface="Economica"/>
            </a:endParaRPr>
          </a:p>
          <a:p>
            <a:pPr indent="0" lvl="0" marL="0" rtl="0" algn="l">
              <a:spcBef>
                <a:spcPts val="0"/>
              </a:spcBef>
              <a:spcAft>
                <a:spcPts val="0"/>
              </a:spcAft>
              <a:buNone/>
            </a:pPr>
            <a:r>
              <a:t/>
            </a:r>
            <a:endParaRPr>
              <a:latin typeface="Economica"/>
              <a:ea typeface="Economica"/>
              <a:cs typeface="Economica"/>
              <a:sym typeface="Economica"/>
            </a:endParaRPr>
          </a:p>
          <a:p>
            <a:pPr indent="-317500" lvl="0" marL="457200" rtl="0" algn="l">
              <a:spcBef>
                <a:spcPts val="0"/>
              </a:spcBef>
              <a:spcAft>
                <a:spcPts val="0"/>
              </a:spcAft>
              <a:buClr>
                <a:srgbClr val="FF0000"/>
              </a:buClr>
              <a:buSzPts val="1400"/>
              <a:buFont typeface="Economica"/>
              <a:buChar char="-"/>
            </a:pPr>
            <a:r>
              <a:rPr lang="en-GB">
                <a:solidFill>
                  <a:srgbClr val="FF0000"/>
                </a:solidFill>
                <a:latin typeface="Economica"/>
                <a:ea typeface="Economica"/>
                <a:cs typeface="Economica"/>
                <a:sym typeface="Economica"/>
              </a:rPr>
              <a:t>Agent pairs have redundant information for partner and distance</a:t>
            </a:r>
            <a:endParaRPr>
              <a:solidFill>
                <a:srgbClr val="FF0000"/>
              </a:solidFill>
              <a:latin typeface="Economica"/>
              <a:ea typeface="Economica"/>
              <a:cs typeface="Economica"/>
              <a:sym typeface="Economica"/>
            </a:endParaRPr>
          </a:p>
          <a:p>
            <a:pPr indent="-317500" lvl="0" marL="457200" rtl="0" algn="l">
              <a:spcBef>
                <a:spcPts val="0"/>
              </a:spcBef>
              <a:spcAft>
                <a:spcPts val="0"/>
              </a:spcAft>
              <a:buClr>
                <a:srgbClr val="FF0000"/>
              </a:buClr>
              <a:buSzPts val="1400"/>
              <a:buFont typeface="Economica"/>
              <a:buChar char="-"/>
            </a:pPr>
            <a:r>
              <a:rPr lang="en-GB">
                <a:solidFill>
                  <a:srgbClr val="FF0000"/>
                </a:solidFill>
                <a:latin typeface="Economica"/>
                <a:ea typeface="Economica"/>
                <a:cs typeface="Economica"/>
                <a:sym typeface="Economica"/>
              </a:rPr>
              <a:t>Inefficient search for partner agent and docking position with for loop over all agents</a:t>
            </a:r>
            <a:endParaRPr>
              <a:solidFill>
                <a:srgbClr val="FF0000"/>
              </a:solidFill>
              <a:latin typeface="Economica"/>
              <a:ea typeface="Economica"/>
              <a:cs typeface="Economica"/>
              <a:sym typeface="Economica"/>
            </a:endParaRPr>
          </a:p>
        </p:txBody>
      </p:sp>
      <p:sp>
        <p:nvSpPr>
          <p:cNvPr id="362" name="Google Shape;362;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Outlook</a:t>
            </a:r>
            <a:endParaRPr/>
          </a:p>
        </p:txBody>
      </p:sp>
      <p:sp>
        <p:nvSpPr>
          <p:cNvPr id="363" name="Google Shape;363;p32"/>
          <p:cNvSpPr/>
          <p:nvPr/>
        </p:nvSpPr>
        <p:spPr>
          <a:xfrm>
            <a:off x="5173800" y="1272475"/>
            <a:ext cx="3658500" cy="57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chemeClr val="dk1"/>
                </a:solidFill>
                <a:latin typeface="Economica"/>
                <a:ea typeface="Economica"/>
                <a:cs typeface="Economica"/>
                <a:sym typeface="Economica"/>
              </a:rPr>
              <a:t>Improved </a:t>
            </a:r>
            <a:r>
              <a:rPr lang="en-GB" sz="1600">
                <a:solidFill>
                  <a:schemeClr val="dk1"/>
                </a:solidFill>
                <a:latin typeface="Economica"/>
                <a:ea typeface="Economica"/>
                <a:cs typeface="Economica"/>
                <a:sym typeface="Economica"/>
              </a:rPr>
              <a:t>Implementation</a:t>
            </a:r>
            <a:endParaRPr sz="1600">
              <a:latin typeface="Open Sans"/>
              <a:ea typeface="Open Sans"/>
              <a:cs typeface="Open Sans"/>
              <a:sym typeface="Open Sans"/>
            </a:endParaRPr>
          </a:p>
        </p:txBody>
      </p:sp>
      <p:sp>
        <p:nvSpPr>
          <p:cNvPr id="364" name="Google Shape;364;p32"/>
          <p:cNvSpPr txBox="1"/>
          <p:nvPr/>
        </p:nvSpPr>
        <p:spPr>
          <a:xfrm>
            <a:off x="5173800" y="2028375"/>
            <a:ext cx="3658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Economica"/>
                <a:ea typeface="Economica"/>
                <a:cs typeface="Economica"/>
                <a:sym typeface="Economica"/>
              </a:rPr>
              <a:t>Element </a:t>
            </a:r>
            <a:r>
              <a:rPr lang="en-GB">
                <a:latin typeface="Economica"/>
                <a:ea typeface="Economica"/>
                <a:cs typeface="Economica"/>
                <a:sym typeface="Economica"/>
              </a:rPr>
              <a:t>agents with members for:</a:t>
            </a:r>
            <a:endParaRPr>
              <a:latin typeface="Economica"/>
              <a:ea typeface="Economica"/>
              <a:cs typeface="Economica"/>
              <a:sym typeface="Economica"/>
            </a:endParaRPr>
          </a:p>
          <a:p>
            <a:pPr indent="-317500" lvl="0" marL="457200" rtl="0" algn="l">
              <a:spcBef>
                <a:spcPts val="0"/>
              </a:spcBef>
              <a:spcAft>
                <a:spcPts val="0"/>
              </a:spcAft>
              <a:buSzPts val="1400"/>
              <a:buFont typeface="Economica"/>
              <a:buChar char="●"/>
            </a:pPr>
            <a:r>
              <a:rPr lang="en-GB">
                <a:latin typeface="Economica"/>
                <a:ea typeface="Economica"/>
                <a:cs typeface="Economica"/>
                <a:sym typeface="Economica"/>
              </a:rPr>
              <a:t>Endpoints</a:t>
            </a:r>
            <a:endParaRPr>
              <a:latin typeface="Economica"/>
              <a:ea typeface="Economica"/>
              <a:cs typeface="Economica"/>
              <a:sym typeface="Economica"/>
            </a:endParaRPr>
          </a:p>
          <a:p>
            <a:pPr indent="-317500" lvl="0" marL="457200" rtl="0" algn="l">
              <a:spcBef>
                <a:spcPts val="0"/>
              </a:spcBef>
              <a:spcAft>
                <a:spcPts val="0"/>
              </a:spcAft>
              <a:buSzPts val="1400"/>
              <a:buFont typeface="Economica"/>
              <a:buChar char="●"/>
            </a:pPr>
            <a:r>
              <a:rPr lang="en-GB">
                <a:latin typeface="Economica"/>
                <a:ea typeface="Economica"/>
                <a:cs typeface="Economica"/>
                <a:sym typeface="Economica"/>
              </a:rPr>
              <a:t>Anchor Points</a:t>
            </a:r>
            <a:endParaRPr>
              <a:latin typeface="Economica"/>
              <a:ea typeface="Economica"/>
              <a:cs typeface="Economica"/>
              <a:sym typeface="Economica"/>
            </a:endParaRPr>
          </a:p>
          <a:p>
            <a:pPr indent="-317500" lvl="0" marL="457200" rtl="0" algn="l">
              <a:spcBef>
                <a:spcPts val="0"/>
              </a:spcBef>
              <a:spcAft>
                <a:spcPts val="0"/>
              </a:spcAft>
              <a:buSzPts val="1400"/>
              <a:buFont typeface="Economica"/>
              <a:buChar char="●"/>
            </a:pPr>
            <a:r>
              <a:rPr lang="en-GB">
                <a:latin typeface="Economica"/>
                <a:ea typeface="Economica"/>
                <a:cs typeface="Economica"/>
                <a:sym typeface="Economica"/>
              </a:rPr>
              <a:t>Distance</a:t>
            </a:r>
            <a:endParaRPr>
              <a:latin typeface="Economica"/>
              <a:ea typeface="Economica"/>
              <a:cs typeface="Economica"/>
              <a:sym typeface="Economica"/>
            </a:endParaRPr>
          </a:p>
          <a:p>
            <a:pPr indent="-317500" lvl="0" marL="457200" rtl="0" algn="l">
              <a:spcBef>
                <a:spcPts val="0"/>
              </a:spcBef>
              <a:spcAft>
                <a:spcPts val="0"/>
              </a:spcAft>
              <a:buSzPts val="1400"/>
              <a:buFont typeface="Economica"/>
              <a:buChar char="●"/>
            </a:pPr>
            <a:r>
              <a:rPr lang="en-GB">
                <a:latin typeface="Economica"/>
                <a:ea typeface="Economica"/>
                <a:cs typeface="Economica"/>
                <a:sym typeface="Economica"/>
              </a:rPr>
              <a:t>Engagement distance</a:t>
            </a:r>
            <a:endParaRPr>
              <a:latin typeface="Economica"/>
              <a:ea typeface="Economica"/>
              <a:cs typeface="Economica"/>
              <a:sym typeface="Economica"/>
            </a:endParaRPr>
          </a:p>
          <a:p>
            <a:pPr indent="-317500" lvl="0" marL="457200" rtl="0" algn="l">
              <a:spcBef>
                <a:spcPts val="0"/>
              </a:spcBef>
              <a:spcAft>
                <a:spcPts val="0"/>
              </a:spcAft>
              <a:buSzPts val="1400"/>
              <a:buFont typeface="Economica"/>
              <a:buChar char="●"/>
            </a:pPr>
            <a:r>
              <a:rPr lang="en-GB">
                <a:latin typeface="Economica"/>
                <a:ea typeface="Economica"/>
                <a:cs typeface="Economica"/>
                <a:sym typeface="Economica"/>
              </a:rPr>
              <a:t>Connected Elements</a:t>
            </a:r>
            <a:endParaRPr>
              <a:latin typeface="Economica"/>
              <a:ea typeface="Economica"/>
              <a:cs typeface="Economica"/>
              <a:sym typeface="Economica"/>
            </a:endParaRPr>
          </a:p>
          <a:p>
            <a:pPr indent="-317500" lvl="0" marL="457200" rtl="0" algn="l">
              <a:spcBef>
                <a:spcPts val="0"/>
              </a:spcBef>
              <a:spcAft>
                <a:spcPts val="0"/>
              </a:spcAft>
              <a:buSzPts val="1400"/>
              <a:buFont typeface="Economica"/>
              <a:buChar char="●"/>
            </a:pPr>
            <a:r>
              <a:rPr lang="en-GB" u="sng">
                <a:latin typeface="Economica"/>
                <a:ea typeface="Economica"/>
                <a:cs typeface="Economica"/>
                <a:sym typeface="Economica"/>
              </a:rPr>
              <a:t>Cluster Elements</a:t>
            </a:r>
            <a:endParaRPr u="sng">
              <a:latin typeface="Economica"/>
              <a:ea typeface="Economica"/>
              <a:cs typeface="Economica"/>
              <a:sym typeface="Economica"/>
            </a:endParaRPr>
          </a:p>
          <a:p>
            <a:pPr indent="0" lvl="0" marL="0" rtl="0" algn="l">
              <a:spcBef>
                <a:spcPts val="0"/>
              </a:spcBef>
              <a:spcAft>
                <a:spcPts val="0"/>
              </a:spcAft>
              <a:buNone/>
            </a:pPr>
            <a:r>
              <a:t/>
            </a:r>
            <a:endParaRPr>
              <a:latin typeface="Economica"/>
              <a:ea typeface="Economica"/>
              <a:cs typeface="Economica"/>
              <a:sym typeface="Economica"/>
            </a:endParaRPr>
          </a:p>
          <a:p>
            <a:pPr indent="-317500" lvl="0" marL="457200" rtl="0" algn="l">
              <a:spcBef>
                <a:spcPts val="0"/>
              </a:spcBef>
              <a:spcAft>
                <a:spcPts val="0"/>
              </a:spcAft>
              <a:buClr>
                <a:srgbClr val="6AA84F"/>
              </a:buClr>
              <a:buSzPts val="1400"/>
              <a:buFont typeface="Economica"/>
              <a:buChar char="+"/>
            </a:pPr>
            <a:r>
              <a:rPr lang="en-GB">
                <a:solidFill>
                  <a:srgbClr val="6AA84F"/>
                </a:solidFill>
                <a:latin typeface="Economica"/>
                <a:ea typeface="Economica"/>
                <a:cs typeface="Economica"/>
                <a:sym typeface="Economica"/>
              </a:rPr>
              <a:t>No agent pairs with redundant information</a:t>
            </a:r>
            <a:endParaRPr>
              <a:solidFill>
                <a:srgbClr val="6AA84F"/>
              </a:solidFill>
              <a:latin typeface="Economica"/>
              <a:ea typeface="Economica"/>
              <a:cs typeface="Economica"/>
              <a:sym typeface="Economica"/>
            </a:endParaRPr>
          </a:p>
          <a:p>
            <a:pPr indent="-317500" lvl="0" marL="457200" rtl="0" algn="l">
              <a:spcBef>
                <a:spcPts val="0"/>
              </a:spcBef>
              <a:spcAft>
                <a:spcPts val="0"/>
              </a:spcAft>
              <a:buClr>
                <a:srgbClr val="6AA84F"/>
              </a:buClr>
              <a:buSzPts val="1400"/>
              <a:buFont typeface="Economica"/>
              <a:buChar char="+"/>
            </a:pPr>
            <a:r>
              <a:rPr lang="en-GB">
                <a:solidFill>
                  <a:srgbClr val="6AA84F"/>
                </a:solidFill>
                <a:latin typeface="Economica"/>
                <a:ea typeface="Economica"/>
                <a:cs typeface="Economica"/>
                <a:sym typeface="Economica"/>
              </a:rPr>
              <a:t>Direct </a:t>
            </a:r>
            <a:r>
              <a:rPr lang="en-GB">
                <a:solidFill>
                  <a:srgbClr val="6AA84F"/>
                </a:solidFill>
                <a:latin typeface="Economica"/>
                <a:ea typeface="Economica"/>
                <a:cs typeface="Economica"/>
                <a:sym typeface="Economica"/>
              </a:rPr>
              <a:t>access</a:t>
            </a:r>
            <a:r>
              <a:rPr lang="en-GB">
                <a:solidFill>
                  <a:srgbClr val="6AA84F"/>
                </a:solidFill>
                <a:latin typeface="Economica"/>
                <a:ea typeface="Economica"/>
                <a:cs typeface="Economica"/>
                <a:sym typeface="Economica"/>
              </a:rPr>
              <a:t> of endpoints and anchor points</a:t>
            </a:r>
            <a:endParaRPr>
              <a:solidFill>
                <a:srgbClr val="6AA84F"/>
              </a:solidFill>
              <a:latin typeface="Economica"/>
              <a:ea typeface="Economica"/>
              <a:cs typeface="Economica"/>
              <a:sym typeface="Economica"/>
            </a:endParaRPr>
          </a:p>
          <a:p>
            <a:pPr indent="-317500" lvl="0" marL="457200" rtl="0" algn="l">
              <a:spcBef>
                <a:spcPts val="0"/>
              </a:spcBef>
              <a:spcAft>
                <a:spcPts val="0"/>
              </a:spcAft>
              <a:buClr>
                <a:srgbClr val="6AA84F"/>
              </a:buClr>
              <a:buSzPts val="1400"/>
              <a:buFont typeface="Economica"/>
              <a:buChar char="+"/>
            </a:pPr>
            <a:r>
              <a:rPr lang="en-GB">
                <a:solidFill>
                  <a:srgbClr val="6AA84F"/>
                </a:solidFill>
                <a:latin typeface="Economica"/>
                <a:ea typeface="Economica"/>
                <a:cs typeface="Economica"/>
                <a:sym typeface="Economica"/>
              </a:rPr>
              <a:t>Direct reference to connected elements</a:t>
            </a:r>
            <a:endParaRPr>
              <a:solidFill>
                <a:srgbClr val="6AA84F"/>
              </a:solidFill>
              <a:latin typeface="Economica"/>
              <a:ea typeface="Economica"/>
              <a:cs typeface="Economica"/>
              <a:sym typeface="Economica"/>
            </a:endParaRPr>
          </a:p>
          <a:p>
            <a:pPr indent="-317500" lvl="0" marL="457200" rtl="0" algn="l">
              <a:spcBef>
                <a:spcPts val="0"/>
              </a:spcBef>
              <a:spcAft>
                <a:spcPts val="0"/>
              </a:spcAft>
              <a:buClr>
                <a:srgbClr val="6AA84F"/>
              </a:buClr>
              <a:buSzPts val="1400"/>
              <a:buFont typeface="Economica"/>
              <a:buChar char="+"/>
            </a:pPr>
            <a:r>
              <a:rPr lang="en-GB">
                <a:solidFill>
                  <a:srgbClr val="6AA84F"/>
                </a:solidFill>
                <a:latin typeface="Economica"/>
                <a:ea typeface="Economica"/>
                <a:cs typeface="Economica"/>
                <a:sym typeface="Economica"/>
              </a:rPr>
              <a:t>Direct reference to other elements in cluster</a:t>
            </a:r>
            <a:endParaRPr>
              <a:solidFill>
                <a:srgbClr val="6AA84F"/>
              </a:solidFill>
              <a:latin typeface="Economica"/>
              <a:ea typeface="Economica"/>
              <a:cs typeface="Economica"/>
              <a:sym typeface="Economica"/>
            </a:endParaRPr>
          </a:p>
        </p:txBody>
      </p:sp>
      <p:sp>
        <p:nvSpPr>
          <p:cNvPr id="365" name="Google Shape;365;p32"/>
          <p:cNvSpPr txBox="1"/>
          <p:nvPr/>
        </p:nvSpPr>
        <p:spPr>
          <a:xfrm>
            <a:off x="3848850" y="2920775"/>
            <a:ext cx="1446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600">
                <a:latin typeface="Economica"/>
                <a:ea typeface="Economica"/>
                <a:cs typeface="Economica"/>
                <a:sym typeface="Economica"/>
              </a:rPr>
              <a:t>vs</a:t>
            </a:r>
            <a:endParaRPr sz="2600" u="sng">
              <a:latin typeface="Economica"/>
              <a:ea typeface="Economica"/>
              <a:cs typeface="Economica"/>
              <a:sym typeface="Economic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References</a:t>
            </a:r>
            <a:endParaRPr/>
          </a:p>
        </p:txBody>
      </p:sp>
      <p:sp>
        <p:nvSpPr>
          <p:cNvPr id="371" name="Google Shape;371;p33"/>
          <p:cNvSpPr txBox="1"/>
          <p:nvPr/>
        </p:nvSpPr>
        <p:spPr>
          <a:xfrm>
            <a:off x="391725" y="1147225"/>
            <a:ext cx="8440500" cy="20010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GB" sz="1000">
                <a:solidFill>
                  <a:srgbClr val="999999"/>
                </a:solidFill>
              </a:rPr>
              <a:t>Tamke, Martin, Jacob Riiber, Hauke Jungjohann, and Mette Ramsgard Thomsen. “Lamella Flock.” In </a:t>
            </a:r>
            <a:r>
              <a:rPr i="1" lang="en-GB" sz="1000">
                <a:solidFill>
                  <a:srgbClr val="999999"/>
                </a:solidFill>
              </a:rPr>
              <a:t>Advances in Architectural Geometry 2010</a:t>
            </a:r>
            <a:r>
              <a:rPr lang="en-GB" sz="1000">
                <a:solidFill>
                  <a:srgbClr val="999999"/>
                </a:solidFill>
              </a:rPr>
              <a:t>, edited by Cristiano Ceccato, Lars Hesselgren, Mark Pauly, Helmut Pottmann, and Johannes Wallner, 37–48. Vienna: Springer Vienna, 2010.</a:t>
            </a:r>
            <a:r>
              <a:rPr lang="en-GB" sz="1000">
                <a:solidFill>
                  <a:srgbClr val="999999"/>
                </a:solidFill>
                <a:uFill>
                  <a:noFill/>
                </a:uFill>
                <a:hlinkClick r:id="rId3">
                  <a:extLst>
                    <a:ext uri="{A12FA001-AC4F-418D-AE19-62706E023703}">
                      <ahyp:hlinkClr val="tx"/>
                    </a:ext>
                  </a:extLst>
                </a:hlinkClick>
              </a:rPr>
              <a:t> </a:t>
            </a:r>
            <a:r>
              <a:rPr lang="en-GB" sz="1000" u="sng">
                <a:solidFill>
                  <a:srgbClr val="999999"/>
                </a:solidFill>
                <a:hlinkClick r:id="rId4">
                  <a:extLst>
                    <a:ext uri="{A12FA001-AC4F-418D-AE19-62706E023703}">
                      <ahyp:hlinkClr val="tx"/>
                    </a:ext>
                  </a:extLst>
                </a:hlinkClick>
              </a:rPr>
              <a:t>https://doi.org/10.1007/978-3-7091-0309-8_3</a:t>
            </a:r>
            <a:r>
              <a:rPr lang="en-GB" sz="1000">
                <a:solidFill>
                  <a:srgbClr val="999999"/>
                </a:solidFill>
              </a:rPr>
              <a:t>.</a:t>
            </a:r>
            <a:endParaRPr sz="1000">
              <a:solidFill>
                <a:srgbClr val="999999"/>
              </a:solidFill>
            </a:endParaRPr>
          </a:p>
          <a:p>
            <a:pPr indent="0" lvl="0" marL="0" rtl="0" algn="l">
              <a:lnSpc>
                <a:spcPct val="135000"/>
              </a:lnSpc>
              <a:spcBef>
                <a:spcPts val="0"/>
              </a:spcBef>
              <a:spcAft>
                <a:spcPts val="0"/>
              </a:spcAft>
              <a:buNone/>
            </a:pPr>
            <a:r>
              <a:t/>
            </a:r>
            <a:endParaRPr sz="1000">
              <a:solidFill>
                <a:srgbClr val="999999"/>
              </a:solidFill>
            </a:endParaRPr>
          </a:p>
          <a:p>
            <a:pPr indent="0" lvl="0" marL="0" rtl="0" algn="l">
              <a:lnSpc>
                <a:spcPct val="135000"/>
              </a:lnSpc>
              <a:spcBef>
                <a:spcPts val="0"/>
              </a:spcBef>
              <a:spcAft>
                <a:spcPts val="0"/>
              </a:spcAft>
              <a:buClr>
                <a:schemeClr val="dk1"/>
              </a:buClr>
              <a:buSzPts val="1100"/>
              <a:buFont typeface="Arial"/>
              <a:buNone/>
            </a:pPr>
            <a:r>
              <a:rPr lang="en-GB" sz="1000">
                <a:solidFill>
                  <a:srgbClr val="999999"/>
                </a:solidFill>
              </a:rPr>
              <a:t>Parigi, Dario. “Minimal-Waste Design of Timber Layouts from Non-Standard Reclaimed Elements: A Combinatorial Approach Based on Structural Reciprocity.” International Journal of Space Structures 36, no. 4 (December 2021): 270–80.</a:t>
            </a:r>
            <a:r>
              <a:rPr lang="en-GB" sz="1000">
                <a:solidFill>
                  <a:srgbClr val="999999"/>
                </a:solidFill>
                <a:uFill>
                  <a:noFill/>
                </a:uFill>
                <a:hlinkClick r:id="rId5">
                  <a:extLst>
                    <a:ext uri="{A12FA001-AC4F-418D-AE19-62706E023703}">
                      <ahyp:hlinkClr val="tx"/>
                    </a:ext>
                  </a:extLst>
                </a:hlinkClick>
              </a:rPr>
              <a:t> https://doi.org/10.1177/09560599211064091</a:t>
            </a:r>
            <a:r>
              <a:rPr lang="en-GB" sz="1000">
                <a:solidFill>
                  <a:srgbClr val="999999"/>
                </a:solidFill>
              </a:rPr>
              <a:t>.</a:t>
            </a:r>
            <a:endParaRPr sz="1100">
              <a:solidFill>
                <a:schemeClr val="dk1"/>
              </a:solidFill>
            </a:endParaRPr>
          </a:p>
          <a:p>
            <a:pPr indent="0" lvl="0" marL="0" rtl="0" algn="l">
              <a:lnSpc>
                <a:spcPct val="135000"/>
              </a:lnSpc>
              <a:spcBef>
                <a:spcPts val="0"/>
              </a:spcBef>
              <a:spcAft>
                <a:spcPts val="0"/>
              </a:spcAft>
              <a:buNone/>
            </a:pPr>
            <a:r>
              <a:t/>
            </a:r>
            <a:endParaRPr sz="1000">
              <a:solidFill>
                <a:srgbClr val="999999"/>
              </a:solidFill>
            </a:endParaRPr>
          </a:p>
          <a:p>
            <a:pPr indent="0" lvl="0" marL="0" rtl="0" algn="l">
              <a:lnSpc>
                <a:spcPct val="135000"/>
              </a:lnSpc>
              <a:spcBef>
                <a:spcPts val="0"/>
              </a:spcBef>
              <a:spcAft>
                <a:spcPts val="0"/>
              </a:spcAft>
              <a:buNone/>
            </a:pPr>
            <a:r>
              <a:t/>
            </a:r>
            <a:endParaRPr sz="1000">
              <a:solidFill>
                <a:srgbClr val="999999"/>
              </a:solidFill>
            </a:endParaRPr>
          </a:p>
          <a:p>
            <a:pPr indent="0" lvl="0" marL="0" rtl="0" algn="l">
              <a:lnSpc>
                <a:spcPct val="135000"/>
              </a:lnSpc>
              <a:spcBef>
                <a:spcPts val="0"/>
              </a:spcBef>
              <a:spcAft>
                <a:spcPts val="0"/>
              </a:spcAft>
              <a:buNone/>
            </a:pPr>
            <a:r>
              <a:t/>
            </a:r>
            <a:endParaRPr sz="1000">
              <a:solidFill>
                <a:srgbClr val="99999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Digital Modelling </a:t>
            </a:r>
            <a:r>
              <a:rPr lang="en-GB"/>
              <a:t> </a:t>
            </a:r>
            <a:endParaRPr/>
          </a:p>
        </p:txBody>
      </p:sp>
      <p:sp>
        <p:nvSpPr>
          <p:cNvPr id="80" name="Google Shape;80;p15"/>
          <p:cNvSpPr txBox="1"/>
          <p:nvPr>
            <p:ph idx="4294967295" type="subTitle"/>
          </p:nvPr>
        </p:nvSpPr>
        <p:spPr>
          <a:xfrm>
            <a:off x="2821375" y="4155375"/>
            <a:ext cx="3380700" cy="701400"/>
          </a:xfrm>
          <a:prstGeom prst="rect">
            <a:avLst/>
          </a:prstGeom>
        </p:spPr>
        <p:txBody>
          <a:bodyPr anchorCtr="0" anchor="ctr" bIns="91425" lIns="91425" spcFirstLastPara="1" rIns="91425" wrap="square" tIns="91425">
            <a:normAutofit/>
          </a:bodyPr>
          <a:lstStyle/>
          <a:p>
            <a:pPr indent="0" lvl="0" marL="0" rtl="0" algn="ctr">
              <a:lnSpc>
                <a:spcPct val="20000"/>
              </a:lnSpc>
              <a:spcBef>
                <a:spcPts val="0"/>
              </a:spcBef>
              <a:spcAft>
                <a:spcPts val="1200"/>
              </a:spcAft>
              <a:buNone/>
            </a:pPr>
            <a:r>
              <a:rPr lang="en-GB" sz="1600">
                <a:latin typeface="Economica"/>
                <a:ea typeface="Economica"/>
                <a:cs typeface="Economica"/>
                <a:sym typeface="Economica"/>
              </a:rPr>
              <a:t>Parametric Modelling of Reciprocal Structures</a:t>
            </a:r>
            <a:endParaRPr sz="1600">
              <a:latin typeface="Economica"/>
              <a:ea typeface="Economica"/>
              <a:cs typeface="Economica"/>
              <a:sym typeface="Economica"/>
            </a:endParaRPr>
          </a:p>
        </p:txBody>
      </p:sp>
      <p:pic>
        <p:nvPicPr>
          <p:cNvPr id="81" name="Google Shape;81;p15"/>
          <p:cNvPicPr preferRelativeResize="0"/>
          <p:nvPr/>
        </p:nvPicPr>
        <p:blipFill rotWithShape="1">
          <a:blip r:embed="rId3">
            <a:alphaModFix/>
          </a:blip>
          <a:srcRect b="0" l="4373" r="2577" t="0"/>
          <a:stretch/>
        </p:blipFill>
        <p:spPr>
          <a:xfrm>
            <a:off x="2821363" y="1147225"/>
            <a:ext cx="3380725" cy="3069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On-Site Fabrication </a:t>
            </a:r>
            <a:endParaRPr/>
          </a:p>
        </p:txBody>
      </p:sp>
      <p:sp>
        <p:nvSpPr>
          <p:cNvPr id="87" name="Google Shape;87;p16"/>
          <p:cNvSpPr txBox="1"/>
          <p:nvPr>
            <p:ph idx="4294967295" type="subTitle"/>
          </p:nvPr>
        </p:nvSpPr>
        <p:spPr>
          <a:xfrm>
            <a:off x="5587025" y="3843230"/>
            <a:ext cx="3054600" cy="701400"/>
          </a:xfrm>
          <a:prstGeom prst="rect">
            <a:avLst/>
          </a:prstGeom>
        </p:spPr>
        <p:txBody>
          <a:bodyPr anchorCtr="0" anchor="b" bIns="91425" lIns="91425" spcFirstLastPara="1" rIns="91425" wrap="square" tIns="91425">
            <a:normAutofit/>
          </a:bodyPr>
          <a:lstStyle/>
          <a:p>
            <a:pPr indent="0" lvl="0" marL="0" rtl="0" algn="l">
              <a:lnSpc>
                <a:spcPct val="20000"/>
              </a:lnSpc>
              <a:spcBef>
                <a:spcPts val="0"/>
              </a:spcBef>
              <a:spcAft>
                <a:spcPts val="1200"/>
              </a:spcAft>
              <a:buNone/>
            </a:pPr>
            <a:r>
              <a:rPr lang="en-GB" sz="1600">
                <a:latin typeface="Economica"/>
                <a:ea typeface="Economica"/>
                <a:cs typeface="Economica"/>
                <a:sym typeface="Economica"/>
              </a:rPr>
              <a:t>Physical</a:t>
            </a:r>
            <a:r>
              <a:rPr lang="en-GB" sz="1600">
                <a:latin typeface="Economica"/>
                <a:ea typeface="Economica"/>
                <a:cs typeface="Economica"/>
                <a:sym typeface="Economica"/>
              </a:rPr>
              <a:t> Modelling of Reciprocal Structures</a:t>
            </a:r>
            <a:endParaRPr sz="1600">
              <a:latin typeface="Economica"/>
              <a:ea typeface="Economica"/>
              <a:cs typeface="Economica"/>
              <a:sym typeface="Economica"/>
            </a:endParaRPr>
          </a:p>
        </p:txBody>
      </p:sp>
      <p:pic>
        <p:nvPicPr>
          <p:cNvPr id="88" name="Google Shape;88;p16"/>
          <p:cNvPicPr preferRelativeResize="0"/>
          <p:nvPr/>
        </p:nvPicPr>
        <p:blipFill rotWithShape="1">
          <a:blip r:embed="rId3">
            <a:alphaModFix/>
          </a:blip>
          <a:srcRect b="7595" l="0" r="0" t="0"/>
          <a:stretch/>
        </p:blipFill>
        <p:spPr>
          <a:xfrm>
            <a:off x="453425" y="1170599"/>
            <a:ext cx="2364452" cy="1638601"/>
          </a:xfrm>
          <a:prstGeom prst="rect">
            <a:avLst/>
          </a:prstGeom>
          <a:noFill/>
          <a:ln>
            <a:noFill/>
          </a:ln>
        </p:spPr>
      </p:pic>
      <p:pic>
        <p:nvPicPr>
          <p:cNvPr id="89" name="Google Shape;89;p16"/>
          <p:cNvPicPr preferRelativeResize="0"/>
          <p:nvPr/>
        </p:nvPicPr>
        <p:blipFill rotWithShape="1">
          <a:blip r:embed="rId4">
            <a:alphaModFix/>
          </a:blip>
          <a:srcRect b="43576" l="5046" r="1329" t="5682"/>
          <a:stretch/>
        </p:blipFill>
        <p:spPr>
          <a:xfrm>
            <a:off x="451100" y="2832575"/>
            <a:ext cx="2369100" cy="1712051"/>
          </a:xfrm>
          <a:prstGeom prst="rect">
            <a:avLst/>
          </a:prstGeom>
          <a:noFill/>
          <a:ln>
            <a:noFill/>
          </a:ln>
        </p:spPr>
      </p:pic>
      <p:pic>
        <p:nvPicPr>
          <p:cNvPr id="90" name="Google Shape;90;p16"/>
          <p:cNvPicPr preferRelativeResize="0"/>
          <p:nvPr/>
        </p:nvPicPr>
        <p:blipFill rotWithShape="1">
          <a:blip r:embed="rId5">
            <a:alphaModFix/>
          </a:blip>
          <a:srcRect b="10650" l="0" r="10650" t="0"/>
          <a:stretch/>
        </p:blipFill>
        <p:spPr>
          <a:xfrm>
            <a:off x="2889021" y="1170596"/>
            <a:ext cx="2530525" cy="337402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311700" y="315925"/>
            <a:ext cx="8398752" cy="4724301"/>
          </a:xfrm>
          <a:prstGeom prst="rect">
            <a:avLst/>
          </a:prstGeom>
          <a:noFill/>
          <a:ln>
            <a:noFill/>
          </a:ln>
        </p:spPr>
      </p:pic>
      <p:sp>
        <p:nvSpPr>
          <p:cNvPr id="96" name="Google Shape;96;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Initial trial</a:t>
            </a:r>
            <a:endParaRPr/>
          </a:p>
        </p:txBody>
      </p:sp>
      <p:sp>
        <p:nvSpPr>
          <p:cNvPr id="97" name="Google Shape;97;p17"/>
          <p:cNvSpPr txBox="1"/>
          <p:nvPr/>
        </p:nvSpPr>
        <p:spPr>
          <a:xfrm>
            <a:off x="311700" y="1383875"/>
            <a:ext cx="36585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Economica"/>
              <a:buAutoNum type="arabicPeriod"/>
            </a:pPr>
            <a:r>
              <a:rPr lang="en-GB">
                <a:latin typeface="Economica"/>
                <a:ea typeface="Economica"/>
                <a:cs typeface="Economica"/>
                <a:sym typeface="Economica"/>
              </a:rPr>
              <a:t>Start from basic layout</a:t>
            </a:r>
            <a:endParaRPr>
              <a:latin typeface="Economica"/>
              <a:ea typeface="Economica"/>
              <a:cs typeface="Economica"/>
              <a:sym typeface="Economica"/>
            </a:endParaRPr>
          </a:p>
          <a:p>
            <a:pPr indent="-317500" lvl="0" marL="457200" rtl="0" algn="l">
              <a:spcBef>
                <a:spcPts val="0"/>
              </a:spcBef>
              <a:spcAft>
                <a:spcPts val="0"/>
              </a:spcAft>
              <a:buSzPts val="1400"/>
              <a:buFont typeface="Economica"/>
              <a:buAutoNum type="arabicPeriod"/>
            </a:pPr>
            <a:r>
              <a:rPr lang="en-GB">
                <a:latin typeface="Economica"/>
                <a:ea typeface="Economica"/>
                <a:cs typeface="Economica"/>
                <a:sym typeface="Economica"/>
              </a:rPr>
              <a:t>Update member lengths from stock</a:t>
            </a:r>
            <a:endParaRPr>
              <a:latin typeface="Economica"/>
              <a:ea typeface="Economica"/>
              <a:cs typeface="Economica"/>
              <a:sym typeface="Economica"/>
            </a:endParaRPr>
          </a:p>
          <a:p>
            <a:pPr indent="-317500" lvl="0" marL="457200" rtl="0" algn="l">
              <a:spcBef>
                <a:spcPts val="0"/>
              </a:spcBef>
              <a:spcAft>
                <a:spcPts val="0"/>
              </a:spcAft>
              <a:buSzPts val="1400"/>
              <a:buFont typeface="Economica"/>
              <a:buAutoNum type="arabicPeriod"/>
            </a:pPr>
            <a:r>
              <a:rPr lang="en-GB">
                <a:latin typeface="Economica"/>
                <a:ea typeface="Economica"/>
                <a:cs typeface="Economica"/>
                <a:sym typeface="Economica"/>
              </a:rPr>
              <a:t>Adjust layout to member lengths</a:t>
            </a:r>
            <a:endParaRPr>
              <a:latin typeface="Economica"/>
              <a:ea typeface="Economica"/>
              <a:cs typeface="Economica"/>
              <a:sym typeface="Economica"/>
            </a:endParaRPr>
          </a:p>
          <a:p>
            <a:pPr indent="0" lvl="0" marL="0" rtl="0" algn="l">
              <a:spcBef>
                <a:spcPts val="0"/>
              </a:spcBef>
              <a:spcAft>
                <a:spcPts val="0"/>
              </a:spcAft>
              <a:buNone/>
            </a:pPr>
            <a:r>
              <a:t/>
            </a:r>
            <a:endParaRPr>
              <a:latin typeface="Economica"/>
              <a:ea typeface="Economica"/>
              <a:cs typeface="Economica"/>
              <a:sym typeface="Economica"/>
            </a:endParaRPr>
          </a:p>
          <a:p>
            <a:pPr indent="0" lvl="0" marL="0" rtl="0" algn="l">
              <a:spcBef>
                <a:spcPts val="0"/>
              </a:spcBef>
              <a:spcAft>
                <a:spcPts val="0"/>
              </a:spcAft>
              <a:buNone/>
            </a:pPr>
            <a:r>
              <a:t/>
            </a:r>
            <a:endParaRPr>
              <a:solidFill>
                <a:srgbClr val="FF0000"/>
              </a:solidFill>
              <a:latin typeface="Economica"/>
              <a:ea typeface="Economica"/>
              <a:cs typeface="Economica"/>
              <a:sym typeface="Economic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8"/>
          <p:cNvPicPr preferRelativeResize="0"/>
          <p:nvPr/>
        </p:nvPicPr>
        <p:blipFill rotWithShape="1">
          <a:blip r:embed="rId3">
            <a:alphaModFix/>
          </a:blip>
          <a:srcRect b="12463" l="27192" r="22365" t="9836"/>
          <a:stretch/>
        </p:blipFill>
        <p:spPr>
          <a:xfrm>
            <a:off x="6016400" y="816593"/>
            <a:ext cx="2400901" cy="3698196"/>
          </a:xfrm>
          <a:prstGeom prst="rect">
            <a:avLst/>
          </a:prstGeom>
          <a:noFill/>
          <a:ln>
            <a:noFill/>
          </a:ln>
        </p:spPr>
      </p:pic>
      <p:sp>
        <p:nvSpPr>
          <p:cNvPr id="103" name="Google Shape;103;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Agent System</a:t>
            </a:r>
            <a:endParaRPr/>
          </a:p>
        </p:txBody>
      </p:sp>
      <p:sp>
        <p:nvSpPr>
          <p:cNvPr id="104" name="Google Shape;104;p18"/>
          <p:cNvSpPr/>
          <p:nvPr/>
        </p:nvSpPr>
        <p:spPr>
          <a:xfrm>
            <a:off x="460175" y="1942100"/>
            <a:ext cx="99000" cy="1447200"/>
          </a:xfrm>
          <a:prstGeom prst="rect">
            <a:avLst/>
          </a:prstGeom>
          <a:noFill/>
          <a:ln cap="flat" cmpd="sng" w="9525">
            <a:solidFill>
              <a:srgbClr val="CCA6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5" name="Google Shape;105;p18"/>
          <p:cNvSpPr/>
          <p:nvPr/>
        </p:nvSpPr>
        <p:spPr>
          <a:xfrm>
            <a:off x="608125" y="2740700"/>
            <a:ext cx="99000" cy="648600"/>
          </a:xfrm>
          <a:prstGeom prst="rect">
            <a:avLst/>
          </a:prstGeom>
          <a:noFill/>
          <a:ln cap="flat" cmpd="sng" w="9525">
            <a:solidFill>
              <a:srgbClr val="CCA6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6" name="Google Shape;106;p18"/>
          <p:cNvSpPr/>
          <p:nvPr/>
        </p:nvSpPr>
        <p:spPr>
          <a:xfrm>
            <a:off x="774575" y="2351350"/>
            <a:ext cx="99000" cy="1038000"/>
          </a:xfrm>
          <a:prstGeom prst="rect">
            <a:avLst/>
          </a:prstGeom>
          <a:noFill/>
          <a:ln cap="flat" cmpd="sng" w="9525">
            <a:solidFill>
              <a:srgbClr val="CCA6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7" name="Google Shape;107;p18"/>
          <p:cNvSpPr/>
          <p:nvPr/>
        </p:nvSpPr>
        <p:spPr>
          <a:xfrm>
            <a:off x="941025" y="2212300"/>
            <a:ext cx="99000" cy="1176900"/>
          </a:xfrm>
          <a:prstGeom prst="rect">
            <a:avLst/>
          </a:prstGeom>
          <a:noFill/>
          <a:ln cap="flat" cmpd="sng" w="9525">
            <a:solidFill>
              <a:srgbClr val="CCA6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8" name="Google Shape;108;p18"/>
          <p:cNvSpPr txBox="1"/>
          <p:nvPr>
            <p:ph idx="4294967295" type="subTitle"/>
          </p:nvPr>
        </p:nvSpPr>
        <p:spPr>
          <a:xfrm>
            <a:off x="377975" y="3423025"/>
            <a:ext cx="181200" cy="255600"/>
          </a:xfrm>
          <a:prstGeom prst="rect">
            <a:avLst/>
          </a:prstGeom>
        </p:spPr>
        <p:txBody>
          <a:bodyPr anchorCtr="0" anchor="t" bIns="91425" lIns="91425" spcFirstLastPara="1" rIns="91425" wrap="square" tIns="91425">
            <a:normAutofit/>
          </a:bodyPr>
          <a:lstStyle/>
          <a:p>
            <a:pPr indent="0" lvl="0" marL="0" rtl="0" algn="ctr">
              <a:lnSpc>
                <a:spcPct val="20000"/>
              </a:lnSpc>
              <a:spcBef>
                <a:spcPts val="0"/>
              </a:spcBef>
              <a:spcAft>
                <a:spcPts val="1200"/>
              </a:spcAft>
              <a:buNone/>
            </a:pPr>
            <a:r>
              <a:rPr lang="en-GB" sz="1400">
                <a:latin typeface="Economica"/>
                <a:ea typeface="Economica"/>
                <a:cs typeface="Economica"/>
                <a:sym typeface="Economica"/>
              </a:rPr>
              <a:t>0</a:t>
            </a:r>
            <a:endParaRPr sz="1400">
              <a:latin typeface="Economica"/>
              <a:ea typeface="Economica"/>
              <a:cs typeface="Economica"/>
              <a:sym typeface="Economica"/>
            </a:endParaRPr>
          </a:p>
        </p:txBody>
      </p:sp>
      <p:sp>
        <p:nvSpPr>
          <p:cNvPr id="109" name="Google Shape;109;p18"/>
          <p:cNvSpPr txBox="1"/>
          <p:nvPr>
            <p:ph idx="4294967295" type="subTitle"/>
          </p:nvPr>
        </p:nvSpPr>
        <p:spPr>
          <a:xfrm>
            <a:off x="526300" y="3423025"/>
            <a:ext cx="181200" cy="255600"/>
          </a:xfrm>
          <a:prstGeom prst="rect">
            <a:avLst/>
          </a:prstGeom>
        </p:spPr>
        <p:txBody>
          <a:bodyPr anchorCtr="0" anchor="t" bIns="91425" lIns="91425" spcFirstLastPara="1" rIns="91425" wrap="square" tIns="91425">
            <a:normAutofit/>
          </a:bodyPr>
          <a:lstStyle/>
          <a:p>
            <a:pPr indent="0" lvl="0" marL="0" rtl="0" algn="ctr">
              <a:lnSpc>
                <a:spcPct val="20000"/>
              </a:lnSpc>
              <a:spcBef>
                <a:spcPts val="0"/>
              </a:spcBef>
              <a:spcAft>
                <a:spcPts val="1200"/>
              </a:spcAft>
              <a:buNone/>
            </a:pPr>
            <a:r>
              <a:rPr lang="en-GB" sz="1400">
                <a:latin typeface="Economica"/>
                <a:ea typeface="Economica"/>
                <a:cs typeface="Economica"/>
                <a:sym typeface="Economica"/>
              </a:rPr>
              <a:t>1</a:t>
            </a:r>
            <a:endParaRPr sz="1400">
              <a:latin typeface="Economica"/>
              <a:ea typeface="Economica"/>
              <a:cs typeface="Economica"/>
              <a:sym typeface="Economica"/>
            </a:endParaRPr>
          </a:p>
        </p:txBody>
      </p:sp>
      <p:sp>
        <p:nvSpPr>
          <p:cNvPr id="110" name="Google Shape;110;p18"/>
          <p:cNvSpPr txBox="1"/>
          <p:nvPr>
            <p:ph idx="4294967295" type="subTitle"/>
          </p:nvPr>
        </p:nvSpPr>
        <p:spPr>
          <a:xfrm>
            <a:off x="694150" y="3423025"/>
            <a:ext cx="181200" cy="255600"/>
          </a:xfrm>
          <a:prstGeom prst="rect">
            <a:avLst/>
          </a:prstGeom>
        </p:spPr>
        <p:txBody>
          <a:bodyPr anchorCtr="0" anchor="t" bIns="91425" lIns="91425" spcFirstLastPara="1" rIns="91425" wrap="square" tIns="91425">
            <a:normAutofit/>
          </a:bodyPr>
          <a:lstStyle/>
          <a:p>
            <a:pPr indent="0" lvl="0" marL="0" rtl="0" algn="ctr">
              <a:lnSpc>
                <a:spcPct val="20000"/>
              </a:lnSpc>
              <a:spcBef>
                <a:spcPts val="0"/>
              </a:spcBef>
              <a:spcAft>
                <a:spcPts val="1200"/>
              </a:spcAft>
              <a:buNone/>
            </a:pPr>
            <a:r>
              <a:rPr lang="en-GB" sz="1400">
                <a:latin typeface="Economica"/>
                <a:ea typeface="Economica"/>
                <a:cs typeface="Economica"/>
                <a:sym typeface="Economica"/>
              </a:rPr>
              <a:t>2</a:t>
            </a:r>
            <a:endParaRPr sz="1400">
              <a:latin typeface="Economica"/>
              <a:ea typeface="Economica"/>
              <a:cs typeface="Economica"/>
              <a:sym typeface="Economica"/>
            </a:endParaRPr>
          </a:p>
        </p:txBody>
      </p:sp>
      <p:sp>
        <p:nvSpPr>
          <p:cNvPr id="111" name="Google Shape;111;p18"/>
          <p:cNvSpPr txBox="1"/>
          <p:nvPr>
            <p:ph idx="4294967295" type="subTitle"/>
          </p:nvPr>
        </p:nvSpPr>
        <p:spPr>
          <a:xfrm>
            <a:off x="858100" y="3423025"/>
            <a:ext cx="181200" cy="255600"/>
          </a:xfrm>
          <a:prstGeom prst="rect">
            <a:avLst/>
          </a:prstGeom>
        </p:spPr>
        <p:txBody>
          <a:bodyPr anchorCtr="0" anchor="t" bIns="91425" lIns="91425" spcFirstLastPara="1" rIns="91425" wrap="square" tIns="91425">
            <a:normAutofit/>
          </a:bodyPr>
          <a:lstStyle/>
          <a:p>
            <a:pPr indent="0" lvl="0" marL="0" rtl="0" algn="ctr">
              <a:lnSpc>
                <a:spcPct val="20000"/>
              </a:lnSpc>
              <a:spcBef>
                <a:spcPts val="0"/>
              </a:spcBef>
              <a:spcAft>
                <a:spcPts val="1200"/>
              </a:spcAft>
              <a:buNone/>
            </a:pPr>
            <a:r>
              <a:rPr lang="en-GB" sz="1400">
                <a:latin typeface="Economica"/>
                <a:ea typeface="Economica"/>
                <a:cs typeface="Economica"/>
                <a:sym typeface="Economica"/>
              </a:rPr>
              <a:t>3</a:t>
            </a:r>
            <a:endParaRPr sz="1400">
              <a:latin typeface="Economica"/>
              <a:ea typeface="Economica"/>
              <a:cs typeface="Economica"/>
              <a:sym typeface="Economica"/>
            </a:endParaRPr>
          </a:p>
        </p:txBody>
      </p:sp>
      <p:cxnSp>
        <p:nvCxnSpPr>
          <p:cNvPr id="112" name="Google Shape;112;p18"/>
          <p:cNvCxnSpPr/>
          <p:nvPr/>
        </p:nvCxnSpPr>
        <p:spPr>
          <a:xfrm>
            <a:off x="1271650" y="2773375"/>
            <a:ext cx="569100" cy="0"/>
          </a:xfrm>
          <a:prstGeom prst="straightConnector1">
            <a:avLst/>
          </a:prstGeom>
          <a:noFill/>
          <a:ln cap="flat" cmpd="sng" w="9525">
            <a:solidFill>
              <a:schemeClr val="dk1"/>
            </a:solidFill>
            <a:prstDash val="solid"/>
            <a:round/>
            <a:headEnd len="med" w="med" type="none"/>
            <a:tailEnd len="med" w="med" type="stealth"/>
          </a:ln>
        </p:spPr>
      </p:cxnSp>
      <p:sp>
        <p:nvSpPr>
          <p:cNvPr id="113" name="Google Shape;113;p18"/>
          <p:cNvSpPr/>
          <p:nvPr/>
        </p:nvSpPr>
        <p:spPr>
          <a:xfrm>
            <a:off x="2238825" y="1368500"/>
            <a:ext cx="2594400" cy="2594400"/>
          </a:xfrm>
          <a:prstGeom prst="rect">
            <a:avLst/>
          </a:prstGeom>
          <a:noFill/>
          <a:ln cap="flat" cmpd="sng" w="9525">
            <a:solidFill>
              <a:srgbClr val="CCA6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4" name="Google Shape;114;p18"/>
          <p:cNvPicPr preferRelativeResize="0"/>
          <p:nvPr/>
        </p:nvPicPr>
        <p:blipFill rotWithShape="1">
          <a:blip r:embed="rId4">
            <a:alphaModFix/>
          </a:blip>
          <a:srcRect b="10970" l="15717" r="16449" t="9125"/>
          <a:stretch/>
        </p:blipFill>
        <p:spPr>
          <a:xfrm>
            <a:off x="2678375" y="1655387"/>
            <a:ext cx="1715297" cy="2020623"/>
          </a:xfrm>
          <a:prstGeom prst="rect">
            <a:avLst/>
          </a:prstGeom>
          <a:noFill/>
          <a:ln>
            <a:noFill/>
          </a:ln>
        </p:spPr>
      </p:pic>
      <p:sp>
        <p:nvSpPr>
          <p:cNvPr id="115" name="Google Shape;115;p18"/>
          <p:cNvSpPr txBox="1"/>
          <p:nvPr>
            <p:ph idx="4294967295" type="subTitle"/>
          </p:nvPr>
        </p:nvSpPr>
        <p:spPr>
          <a:xfrm>
            <a:off x="2800600" y="2443950"/>
            <a:ext cx="181200" cy="255600"/>
          </a:xfrm>
          <a:prstGeom prst="rect">
            <a:avLst/>
          </a:prstGeom>
        </p:spPr>
        <p:txBody>
          <a:bodyPr anchorCtr="0" anchor="t" bIns="91425" lIns="91425" spcFirstLastPara="1" rIns="91425" wrap="square" tIns="91425">
            <a:normAutofit/>
          </a:bodyPr>
          <a:lstStyle/>
          <a:p>
            <a:pPr indent="0" lvl="0" marL="0" rtl="0" algn="ctr">
              <a:lnSpc>
                <a:spcPct val="20000"/>
              </a:lnSpc>
              <a:spcBef>
                <a:spcPts val="0"/>
              </a:spcBef>
              <a:spcAft>
                <a:spcPts val="1200"/>
              </a:spcAft>
              <a:buNone/>
            </a:pPr>
            <a:r>
              <a:rPr lang="en-GB" sz="1400">
                <a:solidFill>
                  <a:schemeClr val="dk2"/>
                </a:solidFill>
                <a:latin typeface="Economica"/>
                <a:ea typeface="Economica"/>
                <a:cs typeface="Economica"/>
                <a:sym typeface="Economica"/>
              </a:rPr>
              <a:t>0</a:t>
            </a:r>
            <a:endParaRPr sz="1400">
              <a:solidFill>
                <a:schemeClr val="dk2"/>
              </a:solidFill>
              <a:latin typeface="Economica"/>
              <a:ea typeface="Economica"/>
              <a:cs typeface="Economica"/>
              <a:sym typeface="Economica"/>
            </a:endParaRPr>
          </a:p>
        </p:txBody>
      </p:sp>
      <p:sp>
        <p:nvSpPr>
          <p:cNvPr id="116" name="Google Shape;116;p18"/>
          <p:cNvSpPr txBox="1"/>
          <p:nvPr>
            <p:ph idx="4294967295" type="subTitle"/>
          </p:nvPr>
        </p:nvSpPr>
        <p:spPr>
          <a:xfrm>
            <a:off x="3537700" y="1845500"/>
            <a:ext cx="181200" cy="255600"/>
          </a:xfrm>
          <a:prstGeom prst="rect">
            <a:avLst/>
          </a:prstGeom>
        </p:spPr>
        <p:txBody>
          <a:bodyPr anchorCtr="0" anchor="t" bIns="91425" lIns="91425" spcFirstLastPara="1" rIns="91425" wrap="square" tIns="91425">
            <a:normAutofit/>
          </a:bodyPr>
          <a:lstStyle/>
          <a:p>
            <a:pPr indent="0" lvl="0" marL="0" rtl="0" algn="ctr">
              <a:lnSpc>
                <a:spcPct val="20000"/>
              </a:lnSpc>
              <a:spcBef>
                <a:spcPts val="0"/>
              </a:spcBef>
              <a:spcAft>
                <a:spcPts val="1200"/>
              </a:spcAft>
              <a:buNone/>
            </a:pPr>
            <a:r>
              <a:rPr lang="en-GB" sz="1400">
                <a:solidFill>
                  <a:schemeClr val="dk2"/>
                </a:solidFill>
                <a:latin typeface="Economica"/>
                <a:ea typeface="Economica"/>
                <a:cs typeface="Economica"/>
                <a:sym typeface="Economica"/>
              </a:rPr>
              <a:t>1</a:t>
            </a:r>
            <a:endParaRPr sz="1400">
              <a:solidFill>
                <a:schemeClr val="dk2"/>
              </a:solidFill>
              <a:latin typeface="Economica"/>
              <a:ea typeface="Economica"/>
              <a:cs typeface="Economica"/>
              <a:sym typeface="Economica"/>
            </a:endParaRPr>
          </a:p>
        </p:txBody>
      </p:sp>
      <p:sp>
        <p:nvSpPr>
          <p:cNvPr id="117" name="Google Shape;117;p18"/>
          <p:cNvSpPr txBox="1"/>
          <p:nvPr>
            <p:ph idx="4294967295" type="subTitle"/>
          </p:nvPr>
        </p:nvSpPr>
        <p:spPr>
          <a:xfrm>
            <a:off x="3209125" y="3059975"/>
            <a:ext cx="181200" cy="255600"/>
          </a:xfrm>
          <a:prstGeom prst="rect">
            <a:avLst/>
          </a:prstGeom>
        </p:spPr>
        <p:txBody>
          <a:bodyPr anchorCtr="0" anchor="t" bIns="91425" lIns="91425" spcFirstLastPara="1" rIns="91425" wrap="square" tIns="91425">
            <a:normAutofit/>
          </a:bodyPr>
          <a:lstStyle/>
          <a:p>
            <a:pPr indent="0" lvl="0" marL="0" rtl="0" algn="ctr">
              <a:lnSpc>
                <a:spcPct val="20000"/>
              </a:lnSpc>
              <a:spcBef>
                <a:spcPts val="0"/>
              </a:spcBef>
              <a:spcAft>
                <a:spcPts val="1200"/>
              </a:spcAft>
              <a:buNone/>
            </a:pPr>
            <a:r>
              <a:rPr lang="en-GB" sz="1400">
                <a:solidFill>
                  <a:schemeClr val="dk2"/>
                </a:solidFill>
                <a:latin typeface="Economica"/>
                <a:ea typeface="Economica"/>
                <a:cs typeface="Economica"/>
                <a:sym typeface="Economica"/>
              </a:rPr>
              <a:t>2</a:t>
            </a:r>
            <a:endParaRPr sz="1400">
              <a:solidFill>
                <a:schemeClr val="dk2"/>
              </a:solidFill>
              <a:latin typeface="Economica"/>
              <a:ea typeface="Economica"/>
              <a:cs typeface="Economica"/>
              <a:sym typeface="Economica"/>
            </a:endParaRPr>
          </a:p>
        </p:txBody>
      </p:sp>
      <p:sp>
        <p:nvSpPr>
          <p:cNvPr id="118" name="Google Shape;118;p18"/>
          <p:cNvSpPr txBox="1"/>
          <p:nvPr>
            <p:ph idx="4294967295" type="subTitle"/>
          </p:nvPr>
        </p:nvSpPr>
        <p:spPr>
          <a:xfrm>
            <a:off x="4002825" y="2889250"/>
            <a:ext cx="181200" cy="255600"/>
          </a:xfrm>
          <a:prstGeom prst="rect">
            <a:avLst/>
          </a:prstGeom>
        </p:spPr>
        <p:txBody>
          <a:bodyPr anchorCtr="0" anchor="t" bIns="91425" lIns="91425" spcFirstLastPara="1" rIns="91425" wrap="square" tIns="91425">
            <a:normAutofit/>
          </a:bodyPr>
          <a:lstStyle/>
          <a:p>
            <a:pPr indent="0" lvl="0" marL="0" rtl="0" algn="ctr">
              <a:lnSpc>
                <a:spcPct val="20000"/>
              </a:lnSpc>
              <a:spcBef>
                <a:spcPts val="0"/>
              </a:spcBef>
              <a:spcAft>
                <a:spcPts val="1200"/>
              </a:spcAft>
              <a:buNone/>
            </a:pPr>
            <a:r>
              <a:rPr lang="en-GB" sz="1400">
                <a:solidFill>
                  <a:schemeClr val="dk2"/>
                </a:solidFill>
                <a:latin typeface="Economica"/>
                <a:ea typeface="Economica"/>
                <a:cs typeface="Economica"/>
                <a:sym typeface="Economica"/>
              </a:rPr>
              <a:t>3</a:t>
            </a:r>
            <a:endParaRPr sz="1400">
              <a:solidFill>
                <a:schemeClr val="dk2"/>
              </a:solidFill>
              <a:latin typeface="Economica"/>
              <a:ea typeface="Economica"/>
              <a:cs typeface="Economica"/>
              <a:sym typeface="Economica"/>
            </a:endParaRPr>
          </a:p>
        </p:txBody>
      </p:sp>
      <p:cxnSp>
        <p:nvCxnSpPr>
          <p:cNvPr id="119" name="Google Shape;119;p18"/>
          <p:cNvCxnSpPr/>
          <p:nvPr/>
        </p:nvCxnSpPr>
        <p:spPr>
          <a:xfrm>
            <a:off x="5094175" y="2773375"/>
            <a:ext cx="569100" cy="0"/>
          </a:xfrm>
          <a:prstGeom prst="straightConnector1">
            <a:avLst/>
          </a:prstGeom>
          <a:noFill/>
          <a:ln cap="flat" cmpd="sng" w="9525">
            <a:solidFill>
              <a:schemeClr val="dk1"/>
            </a:solidFill>
            <a:prstDash val="solid"/>
            <a:round/>
            <a:headEnd len="med" w="med" type="none"/>
            <a:tailEnd len="med" w="med" type="stealth"/>
          </a:ln>
        </p:spPr>
      </p:cxnSp>
      <p:cxnSp>
        <p:nvCxnSpPr>
          <p:cNvPr id="120" name="Google Shape;120;p18"/>
          <p:cNvCxnSpPr/>
          <p:nvPr/>
        </p:nvCxnSpPr>
        <p:spPr>
          <a:xfrm rot="10800000">
            <a:off x="13760700" y="2179538"/>
            <a:ext cx="518700" cy="28200"/>
          </a:xfrm>
          <a:prstGeom prst="straightConnector1">
            <a:avLst/>
          </a:prstGeom>
          <a:noFill/>
          <a:ln cap="flat" cmpd="sng" w="9525">
            <a:solidFill>
              <a:schemeClr val="dk1"/>
            </a:solidFill>
            <a:prstDash val="dot"/>
            <a:round/>
            <a:headEnd len="med" w="med" type="none"/>
            <a:tailEnd len="med" w="med" type="stealth"/>
          </a:ln>
        </p:spPr>
      </p:cxnSp>
      <p:sp>
        <p:nvSpPr>
          <p:cNvPr id="121" name="Google Shape;121;p18"/>
          <p:cNvSpPr txBox="1"/>
          <p:nvPr>
            <p:ph idx="4294967295" type="subTitle"/>
          </p:nvPr>
        </p:nvSpPr>
        <p:spPr>
          <a:xfrm>
            <a:off x="6052888" y="4322837"/>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solidFill>
                  <a:schemeClr val="dk2"/>
                </a:solidFill>
                <a:latin typeface="Economica"/>
                <a:ea typeface="Economica"/>
                <a:cs typeface="Economica"/>
                <a:sym typeface="Economica"/>
              </a:rPr>
              <a:t>0B</a:t>
            </a:r>
            <a:endParaRPr sz="1400">
              <a:solidFill>
                <a:schemeClr val="dk2"/>
              </a:solidFill>
              <a:latin typeface="Economica"/>
              <a:ea typeface="Economica"/>
              <a:cs typeface="Economica"/>
              <a:sym typeface="Economica"/>
            </a:endParaRPr>
          </a:p>
        </p:txBody>
      </p:sp>
      <p:sp>
        <p:nvSpPr>
          <p:cNvPr id="122" name="Google Shape;122;p18"/>
          <p:cNvSpPr txBox="1"/>
          <p:nvPr>
            <p:ph idx="4294967295" type="subTitle"/>
          </p:nvPr>
        </p:nvSpPr>
        <p:spPr>
          <a:xfrm>
            <a:off x="6068100" y="2132612"/>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solidFill>
                  <a:schemeClr val="dk2"/>
                </a:solidFill>
                <a:latin typeface="Economica"/>
                <a:ea typeface="Economica"/>
                <a:cs typeface="Economica"/>
                <a:sym typeface="Economica"/>
              </a:rPr>
              <a:t>0A</a:t>
            </a:r>
            <a:endParaRPr sz="1400">
              <a:solidFill>
                <a:schemeClr val="dk2"/>
              </a:solidFill>
              <a:latin typeface="Economica"/>
              <a:ea typeface="Economica"/>
              <a:cs typeface="Economica"/>
              <a:sym typeface="Economica"/>
            </a:endParaRPr>
          </a:p>
        </p:txBody>
      </p:sp>
      <p:sp>
        <p:nvSpPr>
          <p:cNvPr id="123" name="Google Shape;123;p18"/>
          <p:cNvSpPr txBox="1"/>
          <p:nvPr>
            <p:ph idx="4294967295" type="subTitle"/>
          </p:nvPr>
        </p:nvSpPr>
        <p:spPr>
          <a:xfrm>
            <a:off x="7703988" y="3639037"/>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solidFill>
                  <a:schemeClr val="dk2"/>
                </a:solidFill>
                <a:latin typeface="Economica"/>
                <a:ea typeface="Economica"/>
                <a:cs typeface="Economica"/>
                <a:sym typeface="Economica"/>
              </a:rPr>
              <a:t>1</a:t>
            </a:r>
            <a:r>
              <a:rPr lang="en-GB" sz="1400">
                <a:solidFill>
                  <a:schemeClr val="dk2"/>
                </a:solidFill>
                <a:latin typeface="Economica"/>
                <a:ea typeface="Economica"/>
                <a:cs typeface="Economica"/>
                <a:sym typeface="Economica"/>
              </a:rPr>
              <a:t>B</a:t>
            </a:r>
            <a:endParaRPr sz="1400">
              <a:solidFill>
                <a:schemeClr val="dk2"/>
              </a:solidFill>
              <a:latin typeface="Economica"/>
              <a:ea typeface="Economica"/>
              <a:cs typeface="Economica"/>
              <a:sym typeface="Economica"/>
            </a:endParaRPr>
          </a:p>
        </p:txBody>
      </p:sp>
      <p:sp>
        <p:nvSpPr>
          <p:cNvPr id="124" name="Google Shape;124;p18"/>
          <p:cNvSpPr txBox="1"/>
          <p:nvPr>
            <p:ph idx="4294967295" type="subTitle"/>
          </p:nvPr>
        </p:nvSpPr>
        <p:spPr>
          <a:xfrm>
            <a:off x="6068088" y="2607237"/>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solidFill>
                  <a:schemeClr val="dk2"/>
                </a:solidFill>
                <a:latin typeface="Economica"/>
                <a:ea typeface="Economica"/>
                <a:cs typeface="Economica"/>
                <a:sym typeface="Economica"/>
              </a:rPr>
              <a:t>1</a:t>
            </a:r>
            <a:r>
              <a:rPr lang="en-GB" sz="1400">
                <a:solidFill>
                  <a:schemeClr val="dk2"/>
                </a:solidFill>
                <a:latin typeface="Economica"/>
                <a:ea typeface="Economica"/>
                <a:cs typeface="Economica"/>
                <a:sym typeface="Economica"/>
              </a:rPr>
              <a:t>A</a:t>
            </a:r>
            <a:endParaRPr sz="1400">
              <a:solidFill>
                <a:schemeClr val="dk2"/>
              </a:solidFill>
              <a:latin typeface="Economica"/>
              <a:ea typeface="Economica"/>
              <a:cs typeface="Economica"/>
              <a:sym typeface="Economica"/>
            </a:endParaRPr>
          </a:p>
        </p:txBody>
      </p:sp>
      <p:sp>
        <p:nvSpPr>
          <p:cNvPr id="125" name="Google Shape;125;p18"/>
          <p:cNvSpPr txBox="1"/>
          <p:nvPr>
            <p:ph idx="4294967295" type="subTitle"/>
          </p:nvPr>
        </p:nvSpPr>
        <p:spPr>
          <a:xfrm>
            <a:off x="6713763" y="3144862"/>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solidFill>
                  <a:schemeClr val="dk2"/>
                </a:solidFill>
                <a:latin typeface="Economica"/>
                <a:ea typeface="Economica"/>
                <a:cs typeface="Economica"/>
                <a:sym typeface="Economica"/>
              </a:rPr>
              <a:t>2</a:t>
            </a:r>
            <a:r>
              <a:rPr lang="en-GB" sz="1400">
                <a:solidFill>
                  <a:schemeClr val="dk2"/>
                </a:solidFill>
                <a:latin typeface="Economica"/>
                <a:ea typeface="Economica"/>
                <a:cs typeface="Economica"/>
                <a:sym typeface="Economica"/>
              </a:rPr>
              <a:t>A</a:t>
            </a:r>
            <a:endParaRPr sz="1400">
              <a:solidFill>
                <a:schemeClr val="dk2"/>
              </a:solidFill>
              <a:latin typeface="Economica"/>
              <a:ea typeface="Economica"/>
              <a:cs typeface="Economica"/>
              <a:sym typeface="Economica"/>
            </a:endParaRPr>
          </a:p>
        </p:txBody>
      </p:sp>
      <p:sp>
        <p:nvSpPr>
          <p:cNvPr id="126" name="Google Shape;126;p18"/>
          <p:cNvSpPr txBox="1"/>
          <p:nvPr>
            <p:ph idx="4294967295" type="subTitle"/>
          </p:nvPr>
        </p:nvSpPr>
        <p:spPr>
          <a:xfrm>
            <a:off x="8197213" y="992187"/>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solidFill>
                  <a:schemeClr val="dk2"/>
                </a:solidFill>
                <a:latin typeface="Economica"/>
                <a:ea typeface="Economica"/>
                <a:cs typeface="Economica"/>
                <a:sym typeface="Economica"/>
              </a:rPr>
              <a:t>2B</a:t>
            </a:r>
            <a:endParaRPr sz="1400">
              <a:solidFill>
                <a:schemeClr val="dk2"/>
              </a:solidFill>
              <a:latin typeface="Economica"/>
              <a:ea typeface="Economica"/>
              <a:cs typeface="Economica"/>
              <a:sym typeface="Economica"/>
            </a:endParaRPr>
          </a:p>
        </p:txBody>
      </p:sp>
      <p:sp>
        <p:nvSpPr>
          <p:cNvPr id="127" name="Google Shape;127;p18"/>
          <p:cNvSpPr txBox="1"/>
          <p:nvPr>
            <p:ph idx="4294967295" type="subTitle"/>
          </p:nvPr>
        </p:nvSpPr>
        <p:spPr>
          <a:xfrm>
            <a:off x="7260438" y="2443962"/>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solidFill>
                  <a:schemeClr val="dk2"/>
                </a:solidFill>
                <a:latin typeface="Economica"/>
                <a:ea typeface="Economica"/>
                <a:cs typeface="Economica"/>
                <a:sym typeface="Economica"/>
              </a:rPr>
              <a:t>3</a:t>
            </a:r>
            <a:r>
              <a:rPr lang="en-GB" sz="1400">
                <a:solidFill>
                  <a:schemeClr val="dk2"/>
                </a:solidFill>
                <a:latin typeface="Economica"/>
                <a:ea typeface="Economica"/>
                <a:cs typeface="Economica"/>
                <a:sym typeface="Economica"/>
              </a:rPr>
              <a:t>A</a:t>
            </a:r>
            <a:endParaRPr sz="1400">
              <a:solidFill>
                <a:schemeClr val="dk2"/>
              </a:solidFill>
              <a:latin typeface="Economica"/>
              <a:ea typeface="Economica"/>
              <a:cs typeface="Economica"/>
              <a:sym typeface="Economica"/>
            </a:endParaRPr>
          </a:p>
        </p:txBody>
      </p:sp>
      <p:sp>
        <p:nvSpPr>
          <p:cNvPr id="128" name="Google Shape;128;p18"/>
          <p:cNvSpPr txBox="1"/>
          <p:nvPr>
            <p:ph idx="4294967295" type="subTitle"/>
          </p:nvPr>
        </p:nvSpPr>
        <p:spPr>
          <a:xfrm>
            <a:off x="7260438" y="891637"/>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solidFill>
                  <a:schemeClr val="dk2"/>
                </a:solidFill>
                <a:latin typeface="Economica"/>
                <a:ea typeface="Economica"/>
                <a:cs typeface="Economica"/>
                <a:sym typeface="Economica"/>
              </a:rPr>
              <a:t>3B</a:t>
            </a:r>
            <a:endParaRPr sz="1400">
              <a:solidFill>
                <a:schemeClr val="dk2"/>
              </a:solidFill>
              <a:latin typeface="Economica"/>
              <a:ea typeface="Economica"/>
              <a:cs typeface="Economica"/>
              <a:sym typeface="Economica"/>
            </a:endParaRPr>
          </a:p>
        </p:txBody>
      </p:sp>
      <p:cxnSp>
        <p:nvCxnSpPr>
          <p:cNvPr id="129" name="Google Shape;129;p18"/>
          <p:cNvCxnSpPr/>
          <p:nvPr/>
        </p:nvCxnSpPr>
        <p:spPr>
          <a:xfrm flipH="1" rot="10800000">
            <a:off x="6601775" y="2143550"/>
            <a:ext cx="522900" cy="64200"/>
          </a:xfrm>
          <a:prstGeom prst="straightConnector1">
            <a:avLst/>
          </a:prstGeom>
          <a:noFill/>
          <a:ln cap="flat" cmpd="sng" w="9525">
            <a:solidFill>
              <a:schemeClr val="dk2"/>
            </a:solidFill>
            <a:prstDash val="dot"/>
            <a:round/>
            <a:headEnd len="med" w="med" type="none"/>
            <a:tailEnd len="med" w="med" type="stealth"/>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9"/>
          <p:cNvPicPr preferRelativeResize="0"/>
          <p:nvPr/>
        </p:nvPicPr>
        <p:blipFill>
          <a:blip r:embed="rId3">
            <a:alphaModFix/>
          </a:blip>
          <a:stretch>
            <a:fillRect/>
          </a:stretch>
        </p:blipFill>
        <p:spPr>
          <a:xfrm>
            <a:off x="3201238" y="1460055"/>
            <a:ext cx="2201098" cy="2201098"/>
          </a:xfrm>
          <a:prstGeom prst="rect">
            <a:avLst/>
          </a:prstGeom>
          <a:noFill/>
          <a:ln>
            <a:noFill/>
          </a:ln>
        </p:spPr>
      </p:pic>
      <p:sp>
        <p:nvSpPr>
          <p:cNvPr id="135" name="Google Shape;135;p19"/>
          <p:cNvSpPr txBox="1"/>
          <p:nvPr>
            <p:ph type="title"/>
          </p:nvPr>
        </p:nvSpPr>
        <p:spPr>
          <a:xfrm>
            <a:off x="311700" y="315925"/>
            <a:ext cx="37392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Agent</a:t>
            </a:r>
            <a:endParaRPr/>
          </a:p>
        </p:txBody>
      </p:sp>
      <p:sp>
        <p:nvSpPr>
          <p:cNvPr id="136" name="Google Shape;136;p19"/>
          <p:cNvSpPr txBox="1"/>
          <p:nvPr>
            <p:ph idx="4294967295" type="subTitle"/>
          </p:nvPr>
        </p:nvSpPr>
        <p:spPr>
          <a:xfrm>
            <a:off x="3336013" y="1683728"/>
            <a:ext cx="758700" cy="3339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latin typeface="Economica"/>
                <a:ea typeface="Economica"/>
                <a:cs typeface="Economica"/>
                <a:sym typeface="Economica"/>
              </a:rPr>
              <a:t>1B</a:t>
            </a:r>
            <a:endParaRPr sz="1400">
              <a:latin typeface="Economica"/>
              <a:ea typeface="Economica"/>
              <a:cs typeface="Economica"/>
              <a:sym typeface="Economica"/>
            </a:endParaRPr>
          </a:p>
        </p:txBody>
      </p:sp>
      <p:sp>
        <p:nvSpPr>
          <p:cNvPr id="137" name="Google Shape;137;p19"/>
          <p:cNvSpPr txBox="1"/>
          <p:nvPr>
            <p:ph idx="4294967295" type="subTitle"/>
          </p:nvPr>
        </p:nvSpPr>
        <p:spPr>
          <a:xfrm>
            <a:off x="3201238" y="2989450"/>
            <a:ext cx="2367300" cy="1529400"/>
          </a:xfrm>
          <a:prstGeom prst="rect">
            <a:avLst/>
          </a:prstGeom>
        </p:spPr>
        <p:txBody>
          <a:bodyPr anchorCtr="0" anchor="t" bIns="91425" lIns="91425" spcFirstLastPara="1" rIns="91425" wrap="square" tIns="91425">
            <a:normAutofit/>
          </a:bodyPr>
          <a:lstStyle/>
          <a:p>
            <a:pPr indent="0" lvl="0" marL="0" rtl="0" algn="l">
              <a:lnSpc>
                <a:spcPct val="30000"/>
              </a:lnSpc>
              <a:spcBef>
                <a:spcPts val="0"/>
              </a:spcBef>
              <a:spcAft>
                <a:spcPts val="0"/>
              </a:spcAft>
              <a:buNone/>
            </a:pPr>
            <a:r>
              <a:rPr lang="en-GB" sz="1000">
                <a:latin typeface="Economica"/>
                <a:ea typeface="Economica"/>
                <a:cs typeface="Economica"/>
                <a:sym typeface="Economica"/>
              </a:rPr>
              <a:t>Agent Name: 1A</a:t>
            </a:r>
            <a:endParaRPr sz="1000">
              <a:latin typeface="Economica"/>
              <a:ea typeface="Economica"/>
              <a:cs typeface="Economica"/>
              <a:sym typeface="Economica"/>
            </a:endParaRPr>
          </a:p>
          <a:p>
            <a:pPr indent="0" lvl="0" marL="0" rtl="0" algn="l">
              <a:lnSpc>
                <a:spcPct val="30000"/>
              </a:lnSpc>
              <a:spcBef>
                <a:spcPts val="1200"/>
              </a:spcBef>
              <a:spcAft>
                <a:spcPts val="0"/>
              </a:spcAft>
              <a:buNone/>
            </a:pPr>
            <a:r>
              <a:rPr lang="en-GB" sz="1000">
                <a:latin typeface="Economica"/>
                <a:ea typeface="Economica"/>
                <a:cs typeface="Economica"/>
                <a:sym typeface="Economica"/>
              </a:rPr>
              <a:t>Partner Name: 1B</a:t>
            </a:r>
            <a:endParaRPr sz="1000">
              <a:latin typeface="Economica"/>
              <a:ea typeface="Economica"/>
              <a:cs typeface="Economica"/>
              <a:sym typeface="Economica"/>
            </a:endParaRPr>
          </a:p>
          <a:p>
            <a:pPr indent="0" lvl="0" marL="0" rtl="0" algn="l">
              <a:lnSpc>
                <a:spcPct val="30000"/>
              </a:lnSpc>
              <a:spcBef>
                <a:spcPts val="1200"/>
              </a:spcBef>
              <a:spcAft>
                <a:spcPts val="0"/>
              </a:spcAft>
              <a:buNone/>
            </a:pPr>
            <a:r>
              <a:rPr lang="en-GB" sz="1000">
                <a:latin typeface="Economica"/>
                <a:ea typeface="Economica"/>
                <a:cs typeface="Economica"/>
                <a:sym typeface="Economica"/>
              </a:rPr>
              <a:t>Member Distance: 1.2</a:t>
            </a:r>
            <a:endParaRPr sz="1000">
              <a:latin typeface="Economica"/>
              <a:ea typeface="Economica"/>
              <a:cs typeface="Economica"/>
              <a:sym typeface="Economica"/>
            </a:endParaRPr>
          </a:p>
          <a:p>
            <a:pPr indent="0" lvl="0" marL="0" rtl="0" algn="l">
              <a:lnSpc>
                <a:spcPct val="30000"/>
              </a:lnSpc>
              <a:spcBef>
                <a:spcPts val="1200"/>
              </a:spcBef>
              <a:spcAft>
                <a:spcPts val="0"/>
              </a:spcAft>
              <a:buNone/>
            </a:pPr>
            <a:r>
              <a:rPr lang="en-GB" sz="1000">
                <a:latin typeface="Economica"/>
                <a:ea typeface="Economica"/>
                <a:cs typeface="Economica"/>
                <a:sym typeface="Economica"/>
              </a:rPr>
              <a:t>Engagement Distance: 0.1</a:t>
            </a:r>
            <a:endParaRPr sz="1000">
              <a:latin typeface="Economica"/>
              <a:ea typeface="Economica"/>
              <a:cs typeface="Economica"/>
              <a:sym typeface="Economica"/>
            </a:endParaRPr>
          </a:p>
          <a:p>
            <a:pPr indent="0" lvl="0" marL="0" rtl="0" algn="l">
              <a:lnSpc>
                <a:spcPct val="30000"/>
              </a:lnSpc>
              <a:spcBef>
                <a:spcPts val="1200"/>
              </a:spcBef>
              <a:spcAft>
                <a:spcPts val="1200"/>
              </a:spcAft>
              <a:buNone/>
            </a:pPr>
            <a:r>
              <a:rPr lang="en-GB" sz="1000">
                <a:latin typeface="Economica"/>
                <a:ea typeface="Economica"/>
                <a:cs typeface="Economica"/>
                <a:sym typeface="Economica"/>
              </a:rPr>
              <a:t>Docking: “empty”</a:t>
            </a:r>
            <a:endParaRPr sz="1000">
              <a:latin typeface="Economica"/>
              <a:ea typeface="Economica"/>
              <a:cs typeface="Economica"/>
              <a:sym typeface="Economica"/>
            </a:endParaRPr>
          </a:p>
        </p:txBody>
      </p:sp>
      <p:sp>
        <p:nvSpPr>
          <p:cNvPr id="138" name="Google Shape;138;p19"/>
          <p:cNvSpPr txBox="1"/>
          <p:nvPr>
            <p:ph idx="4294967295" type="subTitle"/>
          </p:nvPr>
        </p:nvSpPr>
        <p:spPr>
          <a:xfrm>
            <a:off x="5184063" y="2590728"/>
            <a:ext cx="758700" cy="333900"/>
          </a:xfrm>
          <a:prstGeom prst="rect">
            <a:avLst/>
          </a:prstGeom>
        </p:spPr>
        <p:txBody>
          <a:bodyPr anchorCtr="0" anchor="ctr" bIns="91425" lIns="91425" spcFirstLastPara="1" rIns="91425" wrap="square" tIns="91425">
            <a:normAutofit/>
          </a:bodyPr>
          <a:lstStyle/>
          <a:p>
            <a:pPr indent="0" lvl="0" marL="0" rtl="0" algn="l">
              <a:lnSpc>
                <a:spcPct val="20000"/>
              </a:lnSpc>
              <a:spcBef>
                <a:spcPts val="0"/>
              </a:spcBef>
              <a:spcAft>
                <a:spcPts val="1200"/>
              </a:spcAft>
              <a:buNone/>
            </a:pPr>
            <a:r>
              <a:rPr lang="en-GB" sz="1400">
                <a:latin typeface="Economica"/>
                <a:ea typeface="Economica"/>
                <a:cs typeface="Economica"/>
                <a:sym typeface="Economica"/>
              </a:rPr>
              <a:t>1A</a:t>
            </a:r>
            <a:endParaRPr sz="1400">
              <a:latin typeface="Economica"/>
              <a:ea typeface="Economica"/>
              <a:cs typeface="Economica"/>
              <a:sym typeface="Economica"/>
            </a:endParaRPr>
          </a:p>
        </p:txBody>
      </p:sp>
      <p:sp>
        <p:nvSpPr>
          <p:cNvPr id="139" name="Google Shape;139;p19"/>
          <p:cNvSpPr txBox="1"/>
          <p:nvPr>
            <p:ph idx="4294967295" type="subTitle"/>
          </p:nvPr>
        </p:nvSpPr>
        <p:spPr>
          <a:xfrm>
            <a:off x="4539438" y="1683713"/>
            <a:ext cx="1338300" cy="3339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latin typeface="Economica"/>
                <a:ea typeface="Economica"/>
                <a:cs typeface="Economica"/>
                <a:sym typeface="Economica"/>
              </a:rPr>
              <a:t>Docking positions</a:t>
            </a:r>
            <a:endParaRPr sz="1400">
              <a:latin typeface="Economica"/>
              <a:ea typeface="Economica"/>
              <a:cs typeface="Economica"/>
              <a:sym typeface="Economica"/>
            </a:endParaRPr>
          </a:p>
        </p:txBody>
      </p:sp>
      <p:cxnSp>
        <p:nvCxnSpPr>
          <p:cNvPr id="140" name="Google Shape;140;p19"/>
          <p:cNvCxnSpPr/>
          <p:nvPr/>
        </p:nvCxnSpPr>
        <p:spPr>
          <a:xfrm flipH="1">
            <a:off x="3715363" y="1850528"/>
            <a:ext cx="889200" cy="167100"/>
          </a:xfrm>
          <a:prstGeom prst="bentConnector3">
            <a:avLst>
              <a:gd fmla="val 99890" name="adj1"/>
            </a:avLst>
          </a:prstGeom>
          <a:noFill/>
          <a:ln cap="flat" cmpd="sng" w="9525">
            <a:solidFill>
              <a:schemeClr val="dk2"/>
            </a:solidFill>
            <a:prstDash val="dot"/>
            <a:round/>
            <a:headEnd len="med" w="med" type="none"/>
            <a:tailEnd len="med" w="med" type="stealth"/>
          </a:ln>
        </p:spPr>
      </p:cxnSp>
      <p:cxnSp>
        <p:nvCxnSpPr>
          <p:cNvPr id="141" name="Google Shape;141;p19"/>
          <p:cNvCxnSpPr/>
          <p:nvPr/>
        </p:nvCxnSpPr>
        <p:spPr>
          <a:xfrm>
            <a:off x="4634338" y="1850513"/>
            <a:ext cx="12600" cy="629100"/>
          </a:xfrm>
          <a:prstGeom prst="straightConnector1">
            <a:avLst/>
          </a:prstGeom>
          <a:noFill/>
          <a:ln cap="flat" cmpd="sng" w="9525">
            <a:solidFill>
              <a:schemeClr val="dk2"/>
            </a:solidFill>
            <a:prstDash val="dot"/>
            <a:round/>
            <a:headEnd len="med" w="med" type="none"/>
            <a:tailEnd len="med" w="med" type="stealth"/>
          </a:ln>
        </p:spPr>
      </p:cxnSp>
      <p:sp>
        <p:nvSpPr>
          <p:cNvPr id="142" name="Google Shape;142;p19"/>
          <p:cNvSpPr txBox="1"/>
          <p:nvPr>
            <p:ph idx="4294967295" type="subTitle"/>
          </p:nvPr>
        </p:nvSpPr>
        <p:spPr>
          <a:xfrm>
            <a:off x="3251063" y="4104800"/>
            <a:ext cx="2201100" cy="536400"/>
          </a:xfrm>
          <a:prstGeom prst="rect">
            <a:avLst/>
          </a:prstGeom>
        </p:spPr>
        <p:txBody>
          <a:bodyPr anchorCtr="0" anchor="ctr" bIns="91425" lIns="91425" spcFirstLastPara="1" rIns="91425" wrap="square" tIns="91425">
            <a:normAutofit/>
          </a:bodyPr>
          <a:lstStyle/>
          <a:p>
            <a:pPr indent="0" lvl="0" marL="0" rtl="0" algn="ctr">
              <a:lnSpc>
                <a:spcPct val="20000"/>
              </a:lnSpc>
              <a:spcBef>
                <a:spcPts val="0"/>
              </a:spcBef>
              <a:spcAft>
                <a:spcPts val="1200"/>
              </a:spcAft>
              <a:buNone/>
            </a:pPr>
            <a:r>
              <a:rPr lang="en-GB" sz="1600">
                <a:latin typeface="Economica"/>
                <a:ea typeface="Economica"/>
                <a:cs typeface="Economica"/>
                <a:sym typeface="Economica"/>
              </a:rPr>
              <a:t>Agent 1</a:t>
            </a:r>
            <a:endParaRPr sz="1600">
              <a:latin typeface="Economica"/>
              <a:ea typeface="Economica"/>
              <a:cs typeface="Economica"/>
              <a:sym typeface="Economic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0"/>
          <p:cNvSpPr txBox="1"/>
          <p:nvPr>
            <p:ph type="title"/>
          </p:nvPr>
        </p:nvSpPr>
        <p:spPr>
          <a:xfrm>
            <a:off x="311700" y="315925"/>
            <a:ext cx="37392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Custom Data</a:t>
            </a:r>
            <a:endParaRPr/>
          </a:p>
        </p:txBody>
      </p:sp>
      <p:grpSp>
        <p:nvGrpSpPr>
          <p:cNvPr id="148" name="Google Shape;148;p20"/>
          <p:cNvGrpSpPr/>
          <p:nvPr/>
        </p:nvGrpSpPr>
        <p:grpSpPr>
          <a:xfrm>
            <a:off x="2706550" y="507088"/>
            <a:ext cx="4565950" cy="4338086"/>
            <a:chOff x="4180050" y="588625"/>
            <a:chExt cx="4565950" cy="4338086"/>
          </a:xfrm>
        </p:grpSpPr>
        <p:sp>
          <p:nvSpPr>
            <p:cNvPr id="149" name="Google Shape;149;p20"/>
            <p:cNvSpPr/>
            <p:nvPr/>
          </p:nvSpPr>
          <p:spPr>
            <a:xfrm>
              <a:off x="4180050" y="591178"/>
              <a:ext cx="1036800" cy="802800"/>
            </a:xfrm>
            <a:prstGeom prst="rect">
              <a:avLst/>
            </a:prstGeom>
            <a:solidFill>
              <a:srgbClr val="CCA677">
                <a:alpha val="220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pen Sans"/>
                <a:ea typeface="Open Sans"/>
                <a:cs typeface="Open Sans"/>
                <a:sym typeface="Open Sans"/>
              </a:endParaRPr>
            </a:p>
          </p:txBody>
        </p:sp>
        <p:sp>
          <p:nvSpPr>
            <p:cNvPr id="150" name="Google Shape;150;p20"/>
            <p:cNvSpPr/>
            <p:nvPr/>
          </p:nvSpPr>
          <p:spPr>
            <a:xfrm>
              <a:off x="4223931" y="743969"/>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Name</a:t>
              </a:r>
              <a:endParaRPr sz="900">
                <a:latin typeface="Economica"/>
                <a:ea typeface="Economica"/>
                <a:cs typeface="Economica"/>
                <a:sym typeface="Economica"/>
              </a:endParaRPr>
            </a:p>
          </p:txBody>
        </p:sp>
        <p:sp>
          <p:nvSpPr>
            <p:cNvPr id="151" name="Google Shape;151;p20"/>
            <p:cNvSpPr/>
            <p:nvPr/>
          </p:nvSpPr>
          <p:spPr>
            <a:xfrm>
              <a:off x="4724832" y="743969"/>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0A</a:t>
              </a:r>
              <a:endParaRPr sz="900">
                <a:latin typeface="Economica"/>
                <a:ea typeface="Economica"/>
                <a:cs typeface="Economica"/>
                <a:sym typeface="Economica"/>
              </a:endParaRPr>
            </a:p>
          </p:txBody>
        </p:sp>
        <p:sp>
          <p:nvSpPr>
            <p:cNvPr id="152" name="Google Shape;152;p20"/>
            <p:cNvSpPr/>
            <p:nvPr/>
          </p:nvSpPr>
          <p:spPr>
            <a:xfrm>
              <a:off x="4223931" y="908734"/>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Name</a:t>
              </a:r>
              <a:endParaRPr sz="900">
                <a:latin typeface="Economica"/>
                <a:ea typeface="Economica"/>
                <a:cs typeface="Economica"/>
                <a:sym typeface="Economica"/>
              </a:endParaRPr>
            </a:p>
          </p:txBody>
        </p:sp>
        <p:sp>
          <p:nvSpPr>
            <p:cNvPr id="153" name="Google Shape;153;p20"/>
            <p:cNvSpPr/>
            <p:nvPr/>
          </p:nvSpPr>
          <p:spPr>
            <a:xfrm>
              <a:off x="4724832" y="908734"/>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1A</a:t>
              </a:r>
              <a:endParaRPr sz="900">
                <a:latin typeface="Economica"/>
                <a:ea typeface="Economica"/>
                <a:cs typeface="Economica"/>
                <a:sym typeface="Economica"/>
              </a:endParaRPr>
            </a:p>
          </p:txBody>
        </p:sp>
        <p:sp>
          <p:nvSpPr>
            <p:cNvPr id="154" name="Google Shape;154;p20"/>
            <p:cNvSpPr/>
            <p:nvPr/>
          </p:nvSpPr>
          <p:spPr>
            <a:xfrm>
              <a:off x="4223931" y="1073500"/>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Name</a:t>
              </a:r>
              <a:endParaRPr sz="900">
                <a:latin typeface="Economica"/>
                <a:ea typeface="Economica"/>
                <a:cs typeface="Economica"/>
                <a:sym typeface="Economica"/>
              </a:endParaRPr>
            </a:p>
          </p:txBody>
        </p:sp>
        <p:sp>
          <p:nvSpPr>
            <p:cNvPr id="155" name="Google Shape;155;p20"/>
            <p:cNvSpPr/>
            <p:nvPr/>
          </p:nvSpPr>
          <p:spPr>
            <a:xfrm>
              <a:off x="4724832" y="1073500"/>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2A</a:t>
              </a:r>
              <a:endParaRPr sz="900">
                <a:latin typeface="Economica"/>
                <a:ea typeface="Economica"/>
                <a:cs typeface="Economica"/>
                <a:sym typeface="Economica"/>
              </a:endParaRPr>
            </a:p>
          </p:txBody>
        </p:sp>
        <p:sp>
          <p:nvSpPr>
            <p:cNvPr id="156" name="Google Shape;156;p20"/>
            <p:cNvSpPr/>
            <p:nvPr/>
          </p:nvSpPr>
          <p:spPr>
            <a:xfrm>
              <a:off x="4223931" y="1238265"/>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Name</a:t>
              </a:r>
              <a:endParaRPr sz="900">
                <a:latin typeface="Economica"/>
                <a:ea typeface="Economica"/>
                <a:cs typeface="Economica"/>
                <a:sym typeface="Economica"/>
              </a:endParaRPr>
            </a:p>
          </p:txBody>
        </p:sp>
        <p:sp>
          <p:nvSpPr>
            <p:cNvPr id="157" name="Google Shape;157;p20"/>
            <p:cNvSpPr/>
            <p:nvPr/>
          </p:nvSpPr>
          <p:spPr>
            <a:xfrm>
              <a:off x="4724832" y="1238265"/>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3A</a:t>
              </a:r>
              <a:endParaRPr sz="900">
                <a:latin typeface="Economica"/>
                <a:ea typeface="Economica"/>
                <a:cs typeface="Economica"/>
                <a:sym typeface="Economica"/>
              </a:endParaRPr>
            </a:p>
          </p:txBody>
        </p:sp>
        <p:sp>
          <p:nvSpPr>
            <p:cNvPr id="158" name="Google Shape;158;p20"/>
            <p:cNvSpPr txBox="1"/>
            <p:nvPr/>
          </p:nvSpPr>
          <p:spPr>
            <a:xfrm>
              <a:off x="4180050" y="588625"/>
              <a:ext cx="1036800" cy="15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Economica"/>
                  <a:ea typeface="Economica"/>
                  <a:cs typeface="Economica"/>
                  <a:sym typeface="Economica"/>
                </a:rPr>
                <a:t>Agent Name</a:t>
              </a:r>
              <a:endParaRPr sz="900">
                <a:solidFill>
                  <a:schemeClr val="dk1"/>
                </a:solidFill>
                <a:latin typeface="Economica"/>
                <a:ea typeface="Economica"/>
                <a:cs typeface="Economica"/>
                <a:sym typeface="Economica"/>
              </a:endParaRPr>
            </a:p>
          </p:txBody>
        </p:sp>
        <p:sp>
          <p:nvSpPr>
            <p:cNvPr id="159" name="Google Shape;159;p20"/>
            <p:cNvSpPr/>
            <p:nvPr/>
          </p:nvSpPr>
          <p:spPr>
            <a:xfrm>
              <a:off x="4180050" y="1476796"/>
              <a:ext cx="1036800" cy="802800"/>
            </a:xfrm>
            <a:prstGeom prst="rect">
              <a:avLst/>
            </a:prstGeom>
            <a:solidFill>
              <a:srgbClr val="CCA677">
                <a:alpha val="220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pen Sans"/>
                <a:ea typeface="Open Sans"/>
                <a:cs typeface="Open Sans"/>
                <a:sym typeface="Open Sans"/>
              </a:endParaRPr>
            </a:p>
          </p:txBody>
        </p:sp>
        <p:sp>
          <p:nvSpPr>
            <p:cNvPr id="160" name="Google Shape;160;p20"/>
            <p:cNvSpPr/>
            <p:nvPr/>
          </p:nvSpPr>
          <p:spPr>
            <a:xfrm>
              <a:off x="4223931" y="1629587"/>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Name</a:t>
              </a:r>
              <a:endParaRPr sz="900">
                <a:latin typeface="Economica"/>
                <a:ea typeface="Economica"/>
                <a:cs typeface="Economica"/>
                <a:sym typeface="Economica"/>
              </a:endParaRPr>
            </a:p>
          </p:txBody>
        </p:sp>
        <p:sp>
          <p:nvSpPr>
            <p:cNvPr id="161" name="Google Shape;161;p20"/>
            <p:cNvSpPr/>
            <p:nvPr/>
          </p:nvSpPr>
          <p:spPr>
            <a:xfrm>
              <a:off x="4724832" y="1629587"/>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0B</a:t>
              </a:r>
              <a:endParaRPr sz="900">
                <a:latin typeface="Economica"/>
                <a:ea typeface="Economica"/>
                <a:cs typeface="Economica"/>
                <a:sym typeface="Economica"/>
              </a:endParaRPr>
            </a:p>
          </p:txBody>
        </p:sp>
        <p:sp>
          <p:nvSpPr>
            <p:cNvPr id="162" name="Google Shape;162;p20"/>
            <p:cNvSpPr/>
            <p:nvPr/>
          </p:nvSpPr>
          <p:spPr>
            <a:xfrm>
              <a:off x="4223931" y="1794352"/>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Name</a:t>
              </a:r>
              <a:endParaRPr sz="900">
                <a:latin typeface="Economica"/>
                <a:ea typeface="Economica"/>
                <a:cs typeface="Economica"/>
                <a:sym typeface="Economica"/>
              </a:endParaRPr>
            </a:p>
          </p:txBody>
        </p:sp>
        <p:sp>
          <p:nvSpPr>
            <p:cNvPr id="163" name="Google Shape;163;p20"/>
            <p:cNvSpPr/>
            <p:nvPr/>
          </p:nvSpPr>
          <p:spPr>
            <a:xfrm>
              <a:off x="4724832" y="1794352"/>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1B</a:t>
              </a:r>
              <a:endParaRPr sz="900">
                <a:latin typeface="Economica"/>
                <a:ea typeface="Economica"/>
                <a:cs typeface="Economica"/>
                <a:sym typeface="Economica"/>
              </a:endParaRPr>
            </a:p>
          </p:txBody>
        </p:sp>
        <p:sp>
          <p:nvSpPr>
            <p:cNvPr id="164" name="Google Shape;164;p20"/>
            <p:cNvSpPr/>
            <p:nvPr/>
          </p:nvSpPr>
          <p:spPr>
            <a:xfrm>
              <a:off x="4223931" y="1959118"/>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Name</a:t>
              </a:r>
              <a:endParaRPr sz="900">
                <a:latin typeface="Economica"/>
                <a:ea typeface="Economica"/>
                <a:cs typeface="Economica"/>
                <a:sym typeface="Economica"/>
              </a:endParaRPr>
            </a:p>
          </p:txBody>
        </p:sp>
        <p:sp>
          <p:nvSpPr>
            <p:cNvPr id="165" name="Google Shape;165;p20"/>
            <p:cNvSpPr/>
            <p:nvPr/>
          </p:nvSpPr>
          <p:spPr>
            <a:xfrm>
              <a:off x="4724832" y="1959118"/>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2B</a:t>
              </a:r>
              <a:endParaRPr sz="900">
                <a:latin typeface="Economica"/>
                <a:ea typeface="Economica"/>
                <a:cs typeface="Economica"/>
                <a:sym typeface="Economica"/>
              </a:endParaRPr>
            </a:p>
          </p:txBody>
        </p:sp>
        <p:sp>
          <p:nvSpPr>
            <p:cNvPr id="166" name="Google Shape;166;p20"/>
            <p:cNvSpPr/>
            <p:nvPr/>
          </p:nvSpPr>
          <p:spPr>
            <a:xfrm>
              <a:off x="4223931" y="2123883"/>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Name</a:t>
              </a:r>
              <a:endParaRPr sz="900">
                <a:latin typeface="Economica"/>
                <a:ea typeface="Economica"/>
                <a:cs typeface="Economica"/>
                <a:sym typeface="Economica"/>
              </a:endParaRPr>
            </a:p>
          </p:txBody>
        </p:sp>
        <p:sp>
          <p:nvSpPr>
            <p:cNvPr id="167" name="Google Shape;167;p20"/>
            <p:cNvSpPr/>
            <p:nvPr/>
          </p:nvSpPr>
          <p:spPr>
            <a:xfrm>
              <a:off x="4724832" y="2123883"/>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3B</a:t>
              </a:r>
              <a:endParaRPr sz="900">
                <a:latin typeface="Economica"/>
                <a:ea typeface="Economica"/>
                <a:cs typeface="Economica"/>
                <a:sym typeface="Economica"/>
              </a:endParaRPr>
            </a:p>
          </p:txBody>
        </p:sp>
        <p:sp>
          <p:nvSpPr>
            <p:cNvPr id="168" name="Google Shape;168;p20"/>
            <p:cNvSpPr txBox="1"/>
            <p:nvPr/>
          </p:nvSpPr>
          <p:spPr>
            <a:xfrm>
              <a:off x="4180050" y="1474243"/>
              <a:ext cx="1036800" cy="15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Economica"/>
                  <a:ea typeface="Economica"/>
                  <a:cs typeface="Economica"/>
                  <a:sym typeface="Economica"/>
                </a:rPr>
                <a:t>Partner Name</a:t>
              </a:r>
              <a:endParaRPr sz="900">
                <a:solidFill>
                  <a:schemeClr val="dk1"/>
                </a:solidFill>
                <a:latin typeface="Economica"/>
                <a:ea typeface="Economica"/>
                <a:cs typeface="Economica"/>
                <a:sym typeface="Economica"/>
              </a:endParaRPr>
            </a:p>
          </p:txBody>
        </p:sp>
        <p:sp>
          <p:nvSpPr>
            <p:cNvPr id="169" name="Google Shape;169;p20"/>
            <p:cNvSpPr/>
            <p:nvPr/>
          </p:nvSpPr>
          <p:spPr>
            <a:xfrm>
              <a:off x="4180050" y="2372154"/>
              <a:ext cx="1036800" cy="802800"/>
            </a:xfrm>
            <a:prstGeom prst="rect">
              <a:avLst/>
            </a:prstGeom>
            <a:solidFill>
              <a:srgbClr val="CCA677">
                <a:alpha val="220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pen Sans"/>
                <a:ea typeface="Open Sans"/>
                <a:cs typeface="Open Sans"/>
                <a:sym typeface="Open Sans"/>
              </a:endParaRPr>
            </a:p>
          </p:txBody>
        </p:sp>
        <p:sp>
          <p:nvSpPr>
            <p:cNvPr id="170" name="Google Shape;170;p20"/>
            <p:cNvSpPr/>
            <p:nvPr/>
          </p:nvSpPr>
          <p:spPr>
            <a:xfrm>
              <a:off x="4223931" y="2524944"/>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Dist</a:t>
              </a:r>
              <a:endParaRPr sz="900">
                <a:latin typeface="Economica"/>
                <a:ea typeface="Economica"/>
                <a:cs typeface="Economica"/>
                <a:sym typeface="Economica"/>
              </a:endParaRPr>
            </a:p>
          </p:txBody>
        </p:sp>
        <p:sp>
          <p:nvSpPr>
            <p:cNvPr id="171" name="Google Shape;171;p20"/>
            <p:cNvSpPr/>
            <p:nvPr/>
          </p:nvSpPr>
          <p:spPr>
            <a:xfrm>
              <a:off x="4724832" y="2524944"/>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1</a:t>
              </a:r>
              <a:endParaRPr sz="900">
                <a:latin typeface="Economica"/>
                <a:ea typeface="Economica"/>
                <a:cs typeface="Economica"/>
                <a:sym typeface="Economica"/>
              </a:endParaRPr>
            </a:p>
          </p:txBody>
        </p:sp>
        <p:sp>
          <p:nvSpPr>
            <p:cNvPr id="172" name="Google Shape;172;p20"/>
            <p:cNvSpPr/>
            <p:nvPr/>
          </p:nvSpPr>
          <p:spPr>
            <a:xfrm>
              <a:off x="4223931" y="2689710"/>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Economica"/>
                  <a:ea typeface="Economica"/>
                  <a:cs typeface="Economica"/>
                  <a:sym typeface="Economica"/>
                </a:rPr>
                <a:t>Dist</a:t>
              </a:r>
              <a:endParaRPr sz="900">
                <a:latin typeface="Economica"/>
                <a:ea typeface="Economica"/>
                <a:cs typeface="Economica"/>
                <a:sym typeface="Economica"/>
              </a:endParaRPr>
            </a:p>
          </p:txBody>
        </p:sp>
        <p:sp>
          <p:nvSpPr>
            <p:cNvPr id="173" name="Google Shape;173;p20"/>
            <p:cNvSpPr/>
            <p:nvPr/>
          </p:nvSpPr>
          <p:spPr>
            <a:xfrm>
              <a:off x="4724832" y="2689710"/>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1.2</a:t>
              </a:r>
              <a:endParaRPr sz="900">
                <a:latin typeface="Economica"/>
                <a:ea typeface="Economica"/>
                <a:cs typeface="Economica"/>
                <a:sym typeface="Economica"/>
              </a:endParaRPr>
            </a:p>
          </p:txBody>
        </p:sp>
        <p:sp>
          <p:nvSpPr>
            <p:cNvPr id="174" name="Google Shape;174;p20"/>
            <p:cNvSpPr/>
            <p:nvPr/>
          </p:nvSpPr>
          <p:spPr>
            <a:xfrm>
              <a:off x="4223931" y="2854475"/>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Economica"/>
                  <a:ea typeface="Economica"/>
                  <a:cs typeface="Economica"/>
                  <a:sym typeface="Economica"/>
                </a:rPr>
                <a:t>Dist</a:t>
              </a:r>
              <a:endParaRPr sz="900">
                <a:latin typeface="Economica"/>
                <a:ea typeface="Economica"/>
                <a:cs typeface="Economica"/>
                <a:sym typeface="Economica"/>
              </a:endParaRPr>
            </a:p>
          </p:txBody>
        </p:sp>
        <p:sp>
          <p:nvSpPr>
            <p:cNvPr id="175" name="Google Shape;175;p20"/>
            <p:cNvSpPr/>
            <p:nvPr/>
          </p:nvSpPr>
          <p:spPr>
            <a:xfrm>
              <a:off x="4724832" y="2854475"/>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1.5</a:t>
              </a:r>
              <a:endParaRPr sz="900">
                <a:latin typeface="Economica"/>
                <a:ea typeface="Economica"/>
                <a:cs typeface="Economica"/>
                <a:sym typeface="Economica"/>
              </a:endParaRPr>
            </a:p>
          </p:txBody>
        </p:sp>
        <p:sp>
          <p:nvSpPr>
            <p:cNvPr id="176" name="Google Shape;176;p20"/>
            <p:cNvSpPr/>
            <p:nvPr/>
          </p:nvSpPr>
          <p:spPr>
            <a:xfrm>
              <a:off x="4223931" y="3019241"/>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Economica"/>
                  <a:ea typeface="Economica"/>
                  <a:cs typeface="Economica"/>
                  <a:sym typeface="Economica"/>
                </a:rPr>
                <a:t>Dist</a:t>
              </a:r>
              <a:endParaRPr sz="900">
                <a:latin typeface="Economica"/>
                <a:ea typeface="Economica"/>
                <a:cs typeface="Economica"/>
                <a:sym typeface="Economica"/>
              </a:endParaRPr>
            </a:p>
          </p:txBody>
        </p:sp>
        <p:sp>
          <p:nvSpPr>
            <p:cNvPr id="177" name="Google Shape;177;p20"/>
            <p:cNvSpPr/>
            <p:nvPr/>
          </p:nvSpPr>
          <p:spPr>
            <a:xfrm>
              <a:off x="4724832" y="3019241"/>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1</a:t>
              </a:r>
              <a:endParaRPr sz="900">
                <a:latin typeface="Economica"/>
                <a:ea typeface="Economica"/>
                <a:cs typeface="Economica"/>
                <a:sym typeface="Economica"/>
              </a:endParaRPr>
            </a:p>
          </p:txBody>
        </p:sp>
        <p:sp>
          <p:nvSpPr>
            <p:cNvPr id="178" name="Google Shape;178;p20"/>
            <p:cNvSpPr txBox="1"/>
            <p:nvPr/>
          </p:nvSpPr>
          <p:spPr>
            <a:xfrm>
              <a:off x="4180050" y="2369601"/>
              <a:ext cx="1036800" cy="15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Economica"/>
                  <a:ea typeface="Economica"/>
                  <a:cs typeface="Economica"/>
                  <a:sym typeface="Economica"/>
                </a:rPr>
                <a:t>Distance</a:t>
              </a:r>
              <a:endParaRPr sz="900">
                <a:solidFill>
                  <a:schemeClr val="dk1"/>
                </a:solidFill>
                <a:latin typeface="Economica"/>
                <a:ea typeface="Economica"/>
                <a:cs typeface="Economica"/>
                <a:sym typeface="Economica"/>
              </a:endParaRPr>
            </a:p>
          </p:txBody>
        </p:sp>
        <p:sp>
          <p:nvSpPr>
            <p:cNvPr id="179" name="Google Shape;179;p20"/>
            <p:cNvSpPr/>
            <p:nvPr/>
          </p:nvSpPr>
          <p:spPr>
            <a:xfrm>
              <a:off x="4180050" y="3248033"/>
              <a:ext cx="1036800" cy="802800"/>
            </a:xfrm>
            <a:prstGeom prst="rect">
              <a:avLst/>
            </a:prstGeom>
            <a:solidFill>
              <a:srgbClr val="CCA677">
                <a:alpha val="220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pen Sans"/>
                <a:ea typeface="Open Sans"/>
                <a:cs typeface="Open Sans"/>
                <a:sym typeface="Open Sans"/>
              </a:endParaRPr>
            </a:p>
          </p:txBody>
        </p:sp>
        <p:sp>
          <p:nvSpPr>
            <p:cNvPr id="180" name="Google Shape;180;p20"/>
            <p:cNvSpPr/>
            <p:nvPr/>
          </p:nvSpPr>
          <p:spPr>
            <a:xfrm>
              <a:off x="4223931" y="3400823"/>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e</a:t>
              </a:r>
              <a:endParaRPr sz="900">
                <a:latin typeface="Economica"/>
                <a:ea typeface="Economica"/>
                <a:cs typeface="Economica"/>
                <a:sym typeface="Economica"/>
              </a:endParaRPr>
            </a:p>
          </p:txBody>
        </p:sp>
        <p:sp>
          <p:nvSpPr>
            <p:cNvPr id="181" name="Google Shape;181;p20"/>
            <p:cNvSpPr/>
            <p:nvPr/>
          </p:nvSpPr>
          <p:spPr>
            <a:xfrm>
              <a:off x="4724832" y="3400823"/>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0.1</a:t>
              </a:r>
              <a:endParaRPr sz="900">
                <a:latin typeface="Economica"/>
                <a:ea typeface="Economica"/>
                <a:cs typeface="Economica"/>
                <a:sym typeface="Economica"/>
              </a:endParaRPr>
            </a:p>
          </p:txBody>
        </p:sp>
        <p:sp>
          <p:nvSpPr>
            <p:cNvPr id="182" name="Google Shape;182;p20"/>
            <p:cNvSpPr/>
            <p:nvPr/>
          </p:nvSpPr>
          <p:spPr>
            <a:xfrm>
              <a:off x="4223931" y="3565589"/>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e</a:t>
              </a:r>
              <a:endParaRPr sz="900">
                <a:latin typeface="Economica"/>
                <a:ea typeface="Economica"/>
                <a:cs typeface="Economica"/>
                <a:sym typeface="Economica"/>
              </a:endParaRPr>
            </a:p>
          </p:txBody>
        </p:sp>
        <p:sp>
          <p:nvSpPr>
            <p:cNvPr id="183" name="Google Shape;183;p20"/>
            <p:cNvSpPr/>
            <p:nvPr/>
          </p:nvSpPr>
          <p:spPr>
            <a:xfrm>
              <a:off x="4724832" y="3565589"/>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Economica"/>
                  <a:ea typeface="Economica"/>
                  <a:cs typeface="Economica"/>
                  <a:sym typeface="Economica"/>
                </a:rPr>
                <a:t>0.1</a:t>
              </a:r>
              <a:endParaRPr sz="900">
                <a:latin typeface="Economica"/>
                <a:ea typeface="Economica"/>
                <a:cs typeface="Economica"/>
                <a:sym typeface="Economica"/>
              </a:endParaRPr>
            </a:p>
          </p:txBody>
        </p:sp>
        <p:sp>
          <p:nvSpPr>
            <p:cNvPr id="184" name="Google Shape;184;p20"/>
            <p:cNvSpPr/>
            <p:nvPr/>
          </p:nvSpPr>
          <p:spPr>
            <a:xfrm>
              <a:off x="4223931" y="3730354"/>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e</a:t>
              </a:r>
              <a:endParaRPr sz="900">
                <a:latin typeface="Economica"/>
                <a:ea typeface="Economica"/>
                <a:cs typeface="Economica"/>
                <a:sym typeface="Economica"/>
              </a:endParaRPr>
            </a:p>
          </p:txBody>
        </p:sp>
        <p:sp>
          <p:nvSpPr>
            <p:cNvPr id="185" name="Google Shape;185;p20"/>
            <p:cNvSpPr/>
            <p:nvPr/>
          </p:nvSpPr>
          <p:spPr>
            <a:xfrm>
              <a:off x="4724832" y="3730354"/>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Economica"/>
                  <a:ea typeface="Economica"/>
                  <a:cs typeface="Economica"/>
                  <a:sym typeface="Economica"/>
                </a:rPr>
                <a:t>0.1</a:t>
              </a:r>
              <a:endParaRPr sz="900">
                <a:latin typeface="Economica"/>
                <a:ea typeface="Economica"/>
                <a:cs typeface="Economica"/>
                <a:sym typeface="Economica"/>
              </a:endParaRPr>
            </a:p>
          </p:txBody>
        </p:sp>
        <p:sp>
          <p:nvSpPr>
            <p:cNvPr id="186" name="Google Shape;186;p20"/>
            <p:cNvSpPr/>
            <p:nvPr/>
          </p:nvSpPr>
          <p:spPr>
            <a:xfrm>
              <a:off x="4223931" y="3895120"/>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e</a:t>
              </a:r>
              <a:endParaRPr sz="900">
                <a:latin typeface="Economica"/>
                <a:ea typeface="Economica"/>
                <a:cs typeface="Economica"/>
                <a:sym typeface="Economica"/>
              </a:endParaRPr>
            </a:p>
          </p:txBody>
        </p:sp>
        <p:sp>
          <p:nvSpPr>
            <p:cNvPr id="187" name="Google Shape;187;p20"/>
            <p:cNvSpPr/>
            <p:nvPr/>
          </p:nvSpPr>
          <p:spPr>
            <a:xfrm>
              <a:off x="4724832" y="3895120"/>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Economica"/>
                  <a:ea typeface="Economica"/>
                  <a:cs typeface="Economica"/>
                  <a:sym typeface="Economica"/>
                </a:rPr>
                <a:t>0.1</a:t>
              </a:r>
              <a:endParaRPr sz="900">
                <a:latin typeface="Economica"/>
                <a:ea typeface="Economica"/>
                <a:cs typeface="Economica"/>
                <a:sym typeface="Economica"/>
              </a:endParaRPr>
            </a:p>
          </p:txBody>
        </p:sp>
        <p:sp>
          <p:nvSpPr>
            <p:cNvPr id="188" name="Google Shape;188;p20"/>
            <p:cNvSpPr txBox="1"/>
            <p:nvPr/>
          </p:nvSpPr>
          <p:spPr>
            <a:xfrm>
              <a:off x="4180050" y="3245480"/>
              <a:ext cx="1036800" cy="15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Economica"/>
                  <a:ea typeface="Economica"/>
                  <a:cs typeface="Economica"/>
                  <a:sym typeface="Economica"/>
                </a:rPr>
                <a:t>Engagement Dist</a:t>
              </a:r>
              <a:endParaRPr sz="900">
                <a:solidFill>
                  <a:schemeClr val="dk1"/>
                </a:solidFill>
                <a:latin typeface="Economica"/>
                <a:ea typeface="Economica"/>
                <a:cs typeface="Economica"/>
                <a:sym typeface="Economica"/>
              </a:endParaRPr>
            </a:p>
          </p:txBody>
        </p:sp>
        <p:sp>
          <p:nvSpPr>
            <p:cNvPr id="189" name="Google Shape;189;p20"/>
            <p:cNvSpPr/>
            <p:nvPr/>
          </p:nvSpPr>
          <p:spPr>
            <a:xfrm>
              <a:off x="4180050" y="4123911"/>
              <a:ext cx="1036800" cy="802800"/>
            </a:xfrm>
            <a:prstGeom prst="rect">
              <a:avLst/>
            </a:prstGeom>
            <a:solidFill>
              <a:srgbClr val="CCA677">
                <a:alpha val="220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pen Sans"/>
                <a:ea typeface="Open Sans"/>
                <a:cs typeface="Open Sans"/>
                <a:sym typeface="Open Sans"/>
              </a:endParaRPr>
            </a:p>
          </p:txBody>
        </p:sp>
        <p:sp>
          <p:nvSpPr>
            <p:cNvPr id="190" name="Google Shape;190;p20"/>
            <p:cNvSpPr/>
            <p:nvPr/>
          </p:nvSpPr>
          <p:spPr>
            <a:xfrm>
              <a:off x="4223931" y="4276702"/>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Name</a:t>
              </a:r>
              <a:endParaRPr sz="900">
                <a:latin typeface="Economica"/>
                <a:ea typeface="Economica"/>
                <a:cs typeface="Economica"/>
                <a:sym typeface="Economica"/>
              </a:endParaRPr>
            </a:p>
          </p:txBody>
        </p:sp>
        <p:sp>
          <p:nvSpPr>
            <p:cNvPr id="191" name="Google Shape;191;p20"/>
            <p:cNvSpPr/>
            <p:nvPr/>
          </p:nvSpPr>
          <p:spPr>
            <a:xfrm>
              <a:off x="4724832" y="4276702"/>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800">
                  <a:solidFill>
                    <a:schemeClr val="dk1"/>
                  </a:solidFill>
                  <a:latin typeface="Economica"/>
                  <a:ea typeface="Economica"/>
                  <a:cs typeface="Economica"/>
                  <a:sym typeface="Economica"/>
                </a:rPr>
                <a:t>“empty”</a:t>
              </a:r>
              <a:endParaRPr sz="900">
                <a:latin typeface="Economica"/>
                <a:ea typeface="Economica"/>
                <a:cs typeface="Economica"/>
                <a:sym typeface="Economica"/>
              </a:endParaRPr>
            </a:p>
          </p:txBody>
        </p:sp>
        <p:sp>
          <p:nvSpPr>
            <p:cNvPr id="192" name="Google Shape;192;p20"/>
            <p:cNvSpPr/>
            <p:nvPr/>
          </p:nvSpPr>
          <p:spPr>
            <a:xfrm>
              <a:off x="4223931" y="4441467"/>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Name</a:t>
              </a:r>
              <a:endParaRPr sz="900">
                <a:latin typeface="Economica"/>
                <a:ea typeface="Economica"/>
                <a:cs typeface="Economica"/>
                <a:sym typeface="Economica"/>
              </a:endParaRPr>
            </a:p>
          </p:txBody>
        </p:sp>
        <p:sp>
          <p:nvSpPr>
            <p:cNvPr id="193" name="Google Shape;193;p20"/>
            <p:cNvSpPr/>
            <p:nvPr/>
          </p:nvSpPr>
          <p:spPr>
            <a:xfrm>
              <a:off x="4724832" y="4441467"/>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800">
                  <a:solidFill>
                    <a:schemeClr val="dk1"/>
                  </a:solidFill>
                  <a:latin typeface="Economica"/>
                  <a:ea typeface="Economica"/>
                  <a:cs typeface="Economica"/>
                  <a:sym typeface="Economica"/>
                </a:rPr>
                <a:t>“empty”</a:t>
              </a:r>
              <a:endParaRPr sz="900">
                <a:latin typeface="Economica"/>
                <a:ea typeface="Economica"/>
                <a:cs typeface="Economica"/>
                <a:sym typeface="Economica"/>
              </a:endParaRPr>
            </a:p>
          </p:txBody>
        </p:sp>
        <p:sp>
          <p:nvSpPr>
            <p:cNvPr id="194" name="Google Shape;194;p20"/>
            <p:cNvSpPr/>
            <p:nvPr/>
          </p:nvSpPr>
          <p:spPr>
            <a:xfrm>
              <a:off x="4223931" y="4606233"/>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Name</a:t>
              </a:r>
              <a:endParaRPr sz="900">
                <a:latin typeface="Economica"/>
                <a:ea typeface="Economica"/>
                <a:cs typeface="Economica"/>
                <a:sym typeface="Economica"/>
              </a:endParaRPr>
            </a:p>
          </p:txBody>
        </p:sp>
        <p:sp>
          <p:nvSpPr>
            <p:cNvPr id="195" name="Google Shape;195;p20"/>
            <p:cNvSpPr/>
            <p:nvPr/>
          </p:nvSpPr>
          <p:spPr>
            <a:xfrm>
              <a:off x="4724832" y="4606233"/>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800">
                  <a:solidFill>
                    <a:schemeClr val="dk1"/>
                  </a:solidFill>
                  <a:latin typeface="Economica"/>
                  <a:ea typeface="Economica"/>
                  <a:cs typeface="Economica"/>
                  <a:sym typeface="Economica"/>
                </a:rPr>
                <a:t>“empty”</a:t>
              </a:r>
              <a:endParaRPr sz="900">
                <a:latin typeface="Economica"/>
                <a:ea typeface="Economica"/>
                <a:cs typeface="Economica"/>
                <a:sym typeface="Economica"/>
              </a:endParaRPr>
            </a:p>
          </p:txBody>
        </p:sp>
        <p:sp>
          <p:nvSpPr>
            <p:cNvPr id="196" name="Google Shape;196;p20"/>
            <p:cNvSpPr/>
            <p:nvPr/>
          </p:nvSpPr>
          <p:spPr>
            <a:xfrm>
              <a:off x="4223931" y="4770998"/>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Name</a:t>
              </a:r>
              <a:endParaRPr sz="900">
                <a:latin typeface="Economica"/>
                <a:ea typeface="Economica"/>
                <a:cs typeface="Economica"/>
                <a:sym typeface="Economica"/>
              </a:endParaRPr>
            </a:p>
          </p:txBody>
        </p:sp>
        <p:sp>
          <p:nvSpPr>
            <p:cNvPr id="197" name="Google Shape;197;p20"/>
            <p:cNvSpPr/>
            <p:nvPr/>
          </p:nvSpPr>
          <p:spPr>
            <a:xfrm>
              <a:off x="4724832" y="4770998"/>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800">
                  <a:solidFill>
                    <a:schemeClr val="dk1"/>
                  </a:solidFill>
                  <a:latin typeface="Economica"/>
                  <a:ea typeface="Economica"/>
                  <a:cs typeface="Economica"/>
                  <a:sym typeface="Economica"/>
                </a:rPr>
                <a:t>“empty”</a:t>
              </a:r>
              <a:endParaRPr sz="900">
                <a:latin typeface="Economica"/>
                <a:ea typeface="Economica"/>
                <a:cs typeface="Economica"/>
                <a:sym typeface="Economica"/>
              </a:endParaRPr>
            </a:p>
          </p:txBody>
        </p:sp>
        <p:sp>
          <p:nvSpPr>
            <p:cNvPr id="198" name="Google Shape;198;p20"/>
            <p:cNvSpPr txBox="1"/>
            <p:nvPr/>
          </p:nvSpPr>
          <p:spPr>
            <a:xfrm>
              <a:off x="4180050" y="4121358"/>
              <a:ext cx="1036800" cy="15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Economica"/>
                  <a:ea typeface="Economica"/>
                  <a:cs typeface="Economica"/>
                  <a:sym typeface="Economica"/>
                </a:rPr>
                <a:t>Docking Agent</a:t>
              </a:r>
              <a:endParaRPr sz="900">
                <a:solidFill>
                  <a:schemeClr val="dk1"/>
                </a:solidFill>
                <a:latin typeface="Economica"/>
                <a:ea typeface="Economica"/>
                <a:cs typeface="Economica"/>
                <a:sym typeface="Economica"/>
              </a:endParaRPr>
            </a:p>
          </p:txBody>
        </p:sp>
        <p:pic>
          <p:nvPicPr>
            <p:cNvPr id="199" name="Google Shape;199;p20"/>
            <p:cNvPicPr preferRelativeResize="0"/>
            <p:nvPr/>
          </p:nvPicPr>
          <p:blipFill rotWithShape="1">
            <a:blip r:embed="rId3">
              <a:alphaModFix/>
            </a:blip>
            <a:srcRect b="10887" l="7036" r="32562" t="17154"/>
            <a:stretch/>
          </p:blipFill>
          <p:spPr>
            <a:xfrm>
              <a:off x="5651275" y="2273900"/>
              <a:ext cx="1562675" cy="999300"/>
            </a:xfrm>
            <a:prstGeom prst="rect">
              <a:avLst/>
            </a:prstGeom>
            <a:noFill/>
            <a:ln>
              <a:noFill/>
            </a:ln>
          </p:spPr>
        </p:pic>
        <p:sp>
          <p:nvSpPr>
            <p:cNvPr id="200" name="Google Shape;200;p20"/>
            <p:cNvSpPr/>
            <p:nvPr/>
          </p:nvSpPr>
          <p:spPr>
            <a:xfrm>
              <a:off x="7555300" y="1413375"/>
              <a:ext cx="1190700" cy="999300"/>
            </a:xfrm>
            <a:prstGeom prst="rect">
              <a:avLst/>
            </a:prstGeom>
            <a:solidFill>
              <a:srgbClr val="FDDC0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pen Sans"/>
                <a:ea typeface="Open Sans"/>
                <a:cs typeface="Open Sans"/>
                <a:sym typeface="Open Sans"/>
              </a:endParaRPr>
            </a:p>
          </p:txBody>
        </p:sp>
        <p:sp>
          <p:nvSpPr>
            <p:cNvPr id="201" name="Google Shape;201;p20"/>
            <p:cNvSpPr/>
            <p:nvPr/>
          </p:nvSpPr>
          <p:spPr>
            <a:xfrm>
              <a:off x="7595175" y="1566175"/>
              <a:ext cx="6588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AgentName</a:t>
              </a:r>
              <a:endParaRPr sz="900">
                <a:latin typeface="Economica"/>
                <a:ea typeface="Economica"/>
                <a:cs typeface="Economica"/>
                <a:sym typeface="Economica"/>
              </a:endParaRPr>
            </a:p>
          </p:txBody>
        </p:sp>
        <p:sp>
          <p:nvSpPr>
            <p:cNvPr id="202" name="Google Shape;202;p20"/>
            <p:cNvSpPr/>
            <p:nvPr/>
          </p:nvSpPr>
          <p:spPr>
            <a:xfrm>
              <a:off x="8253932" y="1566169"/>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0A</a:t>
              </a:r>
              <a:endParaRPr sz="900">
                <a:latin typeface="Economica"/>
                <a:ea typeface="Economica"/>
                <a:cs typeface="Economica"/>
                <a:sym typeface="Economica"/>
              </a:endParaRPr>
            </a:p>
          </p:txBody>
        </p:sp>
        <p:sp>
          <p:nvSpPr>
            <p:cNvPr id="203" name="Google Shape;203;p20"/>
            <p:cNvSpPr/>
            <p:nvPr/>
          </p:nvSpPr>
          <p:spPr>
            <a:xfrm>
              <a:off x="8253932" y="1730934"/>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0B</a:t>
              </a:r>
              <a:endParaRPr sz="900">
                <a:latin typeface="Economica"/>
                <a:ea typeface="Economica"/>
                <a:cs typeface="Economica"/>
                <a:sym typeface="Economica"/>
              </a:endParaRPr>
            </a:p>
          </p:txBody>
        </p:sp>
        <p:sp>
          <p:nvSpPr>
            <p:cNvPr id="204" name="Google Shape;204;p20"/>
            <p:cNvSpPr/>
            <p:nvPr/>
          </p:nvSpPr>
          <p:spPr>
            <a:xfrm>
              <a:off x="7595175" y="1895700"/>
              <a:ext cx="6588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Distance</a:t>
              </a:r>
              <a:endParaRPr sz="900">
                <a:latin typeface="Economica"/>
                <a:ea typeface="Economica"/>
                <a:cs typeface="Economica"/>
                <a:sym typeface="Economica"/>
              </a:endParaRPr>
            </a:p>
          </p:txBody>
        </p:sp>
        <p:sp>
          <p:nvSpPr>
            <p:cNvPr id="205" name="Google Shape;205;p20"/>
            <p:cNvSpPr/>
            <p:nvPr/>
          </p:nvSpPr>
          <p:spPr>
            <a:xfrm>
              <a:off x="8253932" y="1895700"/>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1</a:t>
              </a:r>
              <a:endParaRPr sz="900">
                <a:latin typeface="Economica"/>
                <a:ea typeface="Economica"/>
                <a:cs typeface="Economica"/>
                <a:sym typeface="Economica"/>
              </a:endParaRPr>
            </a:p>
          </p:txBody>
        </p:sp>
        <p:sp>
          <p:nvSpPr>
            <p:cNvPr id="206" name="Google Shape;206;p20"/>
            <p:cNvSpPr/>
            <p:nvPr/>
          </p:nvSpPr>
          <p:spPr>
            <a:xfrm>
              <a:off x="7595175" y="2060475"/>
              <a:ext cx="6588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e</a:t>
              </a:r>
              <a:endParaRPr sz="900">
                <a:latin typeface="Economica"/>
                <a:ea typeface="Economica"/>
                <a:cs typeface="Economica"/>
                <a:sym typeface="Economica"/>
              </a:endParaRPr>
            </a:p>
          </p:txBody>
        </p:sp>
        <p:sp>
          <p:nvSpPr>
            <p:cNvPr id="207" name="Google Shape;207;p20"/>
            <p:cNvSpPr/>
            <p:nvPr/>
          </p:nvSpPr>
          <p:spPr>
            <a:xfrm>
              <a:off x="8253932" y="2060465"/>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0.1</a:t>
              </a:r>
              <a:endParaRPr sz="900">
                <a:latin typeface="Economica"/>
                <a:ea typeface="Economica"/>
                <a:cs typeface="Economica"/>
                <a:sym typeface="Economica"/>
              </a:endParaRPr>
            </a:p>
          </p:txBody>
        </p:sp>
        <p:sp>
          <p:nvSpPr>
            <p:cNvPr id="208" name="Google Shape;208;p20"/>
            <p:cNvSpPr txBox="1"/>
            <p:nvPr/>
          </p:nvSpPr>
          <p:spPr>
            <a:xfrm>
              <a:off x="7555250" y="1410825"/>
              <a:ext cx="1190700" cy="15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Economica"/>
                  <a:ea typeface="Economica"/>
                  <a:cs typeface="Economica"/>
                  <a:sym typeface="Economica"/>
                </a:rPr>
                <a:t>Agent 0</a:t>
              </a:r>
              <a:endParaRPr sz="900">
                <a:solidFill>
                  <a:schemeClr val="dk1"/>
                </a:solidFill>
                <a:latin typeface="Economica"/>
                <a:ea typeface="Economica"/>
                <a:cs typeface="Economica"/>
                <a:sym typeface="Economica"/>
              </a:endParaRPr>
            </a:p>
          </p:txBody>
        </p:sp>
        <p:sp>
          <p:nvSpPr>
            <p:cNvPr id="209" name="Google Shape;209;p20"/>
            <p:cNvSpPr/>
            <p:nvPr/>
          </p:nvSpPr>
          <p:spPr>
            <a:xfrm>
              <a:off x="7595175" y="1734525"/>
              <a:ext cx="6588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PartnerName</a:t>
              </a:r>
              <a:endParaRPr sz="900">
                <a:latin typeface="Economica"/>
                <a:ea typeface="Economica"/>
                <a:cs typeface="Economica"/>
                <a:sym typeface="Economica"/>
              </a:endParaRPr>
            </a:p>
          </p:txBody>
        </p:sp>
        <p:sp>
          <p:nvSpPr>
            <p:cNvPr id="210" name="Google Shape;210;p20"/>
            <p:cNvSpPr/>
            <p:nvPr/>
          </p:nvSpPr>
          <p:spPr>
            <a:xfrm>
              <a:off x="7597175" y="2225250"/>
              <a:ext cx="6588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docking</a:t>
              </a:r>
              <a:endParaRPr sz="900">
                <a:latin typeface="Economica"/>
                <a:ea typeface="Economica"/>
                <a:cs typeface="Economica"/>
                <a:sym typeface="Economica"/>
              </a:endParaRPr>
            </a:p>
          </p:txBody>
        </p:sp>
        <p:sp>
          <p:nvSpPr>
            <p:cNvPr id="211" name="Google Shape;211;p20"/>
            <p:cNvSpPr/>
            <p:nvPr/>
          </p:nvSpPr>
          <p:spPr>
            <a:xfrm>
              <a:off x="8255932" y="2225240"/>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latin typeface="Economica"/>
                  <a:ea typeface="Economica"/>
                  <a:cs typeface="Economica"/>
                  <a:sym typeface="Economica"/>
                </a:rPr>
                <a:t>“empty”</a:t>
              </a:r>
              <a:endParaRPr sz="800">
                <a:latin typeface="Economica"/>
                <a:ea typeface="Economica"/>
                <a:cs typeface="Economica"/>
                <a:sym typeface="Economica"/>
              </a:endParaRPr>
            </a:p>
          </p:txBody>
        </p:sp>
        <p:sp>
          <p:nvSpPr>
            <p:cNvPr id="212" name="Google Shape;212;p20"/>
            <p:cNvSpPr/>
            <p:nvPr/>
          </p:nvSpPr>
          <p:spPr>
            <a:xfrm>
              <a:off x="7555300" y="2575225"/>
              <a:ext cx="1190700" cy="999300"/>
            </a:xfrm>
            <a:prstGeom prst="rect">
              <a:avLst/>
            </a:prstGeom>
            <a:solidFill>
              <a:srgbClr val="FDDC0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pen Sans"/>
                <a:ea typeface="Open Sans"/>
                <a:cs typeface="Open Sans"/>
                <a:sym typeface="Open Sans"/>
              </a:endParaRPr>
            </a:p>
          </p:txBody>
        </p:sp>
        <p:sp>
          <p:nvSpPr>
            <p:cNvPr id="213" name="Google Shape;213;p20"/>
            <p:cNvSpPr/>
            <p:nvPr/>
          </p:nvSpPr>
          <p:spPr>
            <a:xfrm>
              <a:off x="7595175" y="2728025"/>
              <a:ext cx="6588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AgentName</a:t>
              </a:r>
              <a:endParaRPr sz="900">
                <a:latin typeface="Economica"/>
                <a:ea typeface="Economica"/>
                <a:cs typeface="Economica"/>
                <a:sym typeface="Economica"/>
              </a:endParaRPr>
            </a:p>
          </p:txBody>
        </p:sp>
        <p:sp>
          <p:nvSpPr>
            <p:cNvPr id="214" name="Google Shape;214;p20"/>
            <p:cNvSpPr/>
            <p:nvPr/>
          </p:nvSpPr>
          <p:spPr>
            <a:xfrm>
              <a:off x="8253932" y="2728019"/>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1A</a:t>
              </a:r>
              <a:endParaRPr sz="900">
                <a:latin typeface="Economica"/>
                <a:ea typeface="Economica"/>
                <a:cs typeface="Economica"/>
                <a:sym typeface="Economica"/>
              </a:endParaRPr>
            </a:p>
          </p:txBody>
        </p:sp>
        <p:sp>
          <p:nvSpPr>
            <p:cNvPr id="215" name="Google Shape;215;p20"/>
            <p:cNvSpPr/>
            <p:nvPr/>
          </p:nvSpPr>
          <p:spPr>
            <a:xfrm>
              <a:off x="8253932" y="2892784"/>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1B</a:t>
              </a:r>
              <a:endParaRPr sz="900">
                <a:latin typeface="Economica"/>
                <a:ea typeface="Economica"/>
                <a:cs typeface="Economica"/>
                <a:sym typeface="Economica"/>
              </a:endParaRPr>
            </a:p>
          </p:txBody>
        </p:sp>
        <p:sp>
          <p:nvSpPr>
            <p:cNvPr id="216" name="Google Shape;216;p20"/>
            <p:cNvSpPr/>
            <p:nvPr/>
          </p:nvSpPr>
          <p:spPr>
            <a:xfrm>
              <a:off x="7595175" y="3057550"/>
              <a:ext cx="6588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Distance</a:t>
              </a:r>
              <a:endParaRPr sz="900">
                <a:latin typeface="Economica"/>
                <a:ea typeface="Economica"/>
                <a:cs typeface="Economica"/>
                <a:sym typeface="Economica"/>
              </a:endParaRPr>
            </a:p>
          </p:txBody>
        </p:sp>
        <p:sp>
          <p:nvSpPr>
            <p:cNvPr id="217" name="Google Shape;217;p20"/>
            <p:cNvSpPr/>
            <p:nvPr/>
          </p:nvSpPr>
          <p:spPr>
            <a:xfrm>
              <a:off x="8253932" y="3057550"/>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1.2</a:t>
              </a:r>
              <a:endParaRPr sz="900">
                <a:latin typeface="Economica"/>
                <a:ea typeface="Economica"/>
                <a:cs typeface="Economica"/>
                <a:sym typeface="Economica"/>
              </a:endParaRPr>
            </a:p>
          </p:txBody>
        </p:sp>
        <p:sp>
          <p:nvSpPr>
            <p:cNvPr id="218" name="Google Shape;218;p20"/>
            <p:cNvSpPr/>
            <p:nvPr/>
          </p:nvSpPr>
          <p:spPr>
            <a:xfrm>
              <a:off x="7595175" y="3222325"/>
              <a:ext cx="6588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e</a:t>
              </a:r>
              <a:endParaRPr sz="900">
                <a:latin typeface="Economica"/>
                <a:ea typeface="Economica"/>
                <a:cs typeface="Economica"/>
                <a:sym typeface="Economica"/>
              </a:endParaRPr>
            </a:p>
          </p:txBody>
        </p:sp>
        <p:sp>
          <p:nvSpPr>
            <p:cNvPr id="219" name="Google Shape;219;p20"/>
            <p:cNvSpPr/>
            <p:nvPr/>
          </p:nvSpPr>
          <p:spPr>
            <a:xfrm>
              <a:off x="8253932" y="3222315"/>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0.1</a:t>
              </a:r>
              <a:endParaRPr sz="900">
                <a:latin typeface="Economica"/>
                <a:ea typeface="Economica"/>
                <a:cs typeface="Economica"/>
                <a:sym typeface="Economica"/>
              </a:endParaRPr>
            </a:p>
          </p:txBody>
        </p:sp>
        <p:sp>
          <p:nvSpPr>
            <p:cNvPr id="220" name="Google Shape;220;p20"/>
            <p:cNvSpPr txBox="1"/>
            <p:nvPr/>
          </p:nvSpPr>
          <p:spPr>
            <a:xfrm>
              <a:off x="7555250" y="2572675"/>
              <a:ext cx="1190700" cy="15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Economica"/>
                  <a:ea typeface="Economica"/>
                  <a:cs typeface="Economica"/>
                  <a:sym typeface="Economica"/>
                </a:rPr>
                <a:t>Agent 1</a:t>
              </a:r>
              <a:endParaRPr sz="900">
                <a:solidFill>
                  <a:schemeClr val="dk1"/>
                </a:solidFill>
                <a:latin typeface="Economica"/>
                <a:ea typeface="Economica"/>
                <a:cs typeface="Economica"/>
                <a:sym typeface="Economica"/>
              </a:endParaRPr>
            </a:p>
          </p:txBody>
        </p:sp>
        <p:sp>
          <p:nvSpPr>
            <p:cNvPr id="221" name="Google Shape;221;p20"/>
            <p:cNvSpPr/>
            <p:nvPr/>
          </p:nvSpPr>
          <p:spPr>
            <a:xfrm>
              <a:off x="7595175" y="2896375"/>
              <a:ext cx="6588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PartnerName</a:t>
              </a:r>
              <a:endParaRPr sz="900">
                <a:latin typeface="Economica"/>
                <a:ea typeface="Economica"/>
                <a:cs typeface="Economica"/>
                <a:sym typeface="Economica"/>
              </a:endParaRPr>
            </a:p>
          </p:txBody>
        </p:sp>
        <p:sp>
          <p:nvSpPr>
            <p:cNvPr id="222" name="Google Shape;222;p20"/>
            <p:cNvSpPr/>
            <p:nvPr/>
          </p:nvSpPr>
          <p:spPr>
            <a:xfrm>
              <a:off x="7597175" y="3387100"/>
              <a:ext cx="6588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latin typeface="Economica"/>
                  <a:ea typeface="Economica"/>
                  <a:cs typeface="Economica"/>
                  <a:sym typeface="Economica"/>
                </a:rPr>
                <a:t>docking</a:t>
              </a:r>
              <a:endParaRPr sz="900">
                <a:latin typeface="Economica"/>
                <a:ea typeface="Economica"/>
                <a:cs typeface="Economica"/>
                <a:sym typeface="Economica"/>
              </a:endParaRPr>
            </a:p>
          </p:txBody>
        </p:sp>
        <p:sp>
          <p:nvSpPr>
            <p:cNvPr id="223" name="Google Shape;223;p20"/>
            <p:cNvSpPr/>
            <p:nvPr/>
          </p:nvSpPr>
          <p:spPr>
            <a:xfrm>
              <a:off x="8255932" y="3387090"/>
              <a:ext cx="448200" cy="13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800">
                  <a:solidFill>
                    <a:schemeClr val="dk1"/>
                  </a:solidFill>
                  <a:latin typeface="Economica"/>
                  <a:ea typeface="Economica"/>
                  <a:cs typeface="Economica"/>
                  <a:sym typeface="Economica"/>
                </a:rPr>
                <a:t>“empty”</a:t>
              </a:r>
              <a:endParaRPr sz="900">
                <a:latin typeface="Economica"/>
                <a:ea typeface="Economica"/>
                <a:cs typeface="Economica"/>
                <a:sym typeface="Economica"/>
              </a:endParaRPr>
            </a:p>
          </p:txBody>
        </p:sp>
        <p:cxnSp>
          <p:nvCxnSpPr>
            <p:cNvPr id="224" name="Google Shape;224;p20"/>
            <p:cNvCxnSpPr>
              <a:stCxn id="149" idx="3"/>
              <a:endCxn id="199" idx="1"/>
            </p:cNvCxnSpPr>
            <p:nvPr/>
          </p:nvCxnSpPr>
          <p:spPr>
            <a:xfrm>
              <a:off x="5216850" y="992578"/>
              <a:ext cx="434400" cy="1781100"/>
            </a:xfrm>
            <a:prstGeom prst="bentConnector3">
              <a:avLst>
                <a:gd fmla="val 50003" name="adj1"/>
              </a:avLst>
            </a:prstGeom>
            <a:noFill/>
            <a:ln cap="flat" cmpd="sng" w="9525">
              <a:solidFill>
                <a:schemeClr val="dk2"/>
              </a:solidFill>
              <a:prstDash val="solid"/>
              <a:round/>
              <a:headEnd len="med" w="med" type="none"/>
              <a:tailEnd len="med" w="med" type="none"/>
            </a:ln>
          </p:spPr>
        </p:cxnSp>
        <p:cxnSp>
          <p:nvCxnSpPr>
            <p:cNvPr id="225" name="Google Shape;225;p20"/>
            <p:cNvCxnSpPr>
              <a:stCxn id="159" idx="3"/>
              <a:endCxn id="199" idx="1"/>
            </p:cNvCxnSpPr>
            <p:nvPr/>
          </p:nvCxnSpPr>
          <p:spPr>
            <a:xfrm>
              <a:off x="5216850" y="1878196"/>
              <a:ext cx="434400" cy="895500"/>
            </a:xfrm>
            <a:prstGeom prst="bentConnector3">
              <a:avLst>
                <a:gd fmla="val 50003" name="adj1"/>
              </a:avLst>
            </a:prstGeom>
            <a:noFill/>
            <a:ln cap="flat" cmpd="sng" w="9525">
              <a:solidFill>
                <a:schemeClr val="dk2"/>
              </a:solidFill>
              <a:prstDash val="solid"/>
              <a:round/>
              <a:headEnd len="med" w="med" type="none"/>
              <a:tailEnd len="med" w="med" type="none"/>
            </a:ln>
          </p:spPr>
        </p:cxnSp>
        <p:cxnSp>
          <p:nvCxnSpPr>
            <p:cNvPr id="226" name="Google Shape;226;p20"/>
            <p:cNvCxnSpPr>
              <a:stCxn id="179" idx="3"/>
              <a:endCxn id="199" idx="1"/>
            </p:cNvCxnSpPr>
            <p:nvPr/>
          </p:nvCxnSpPr>
          <p:spPr>
            <a:xfrm flipH="1" rot="10800000">
              <a:off x="5216850" y="2773433"/>
              <a:ext cx="434400" cy="876000"/>
            </a:xfrm>
            <a:prstGeom prst="bentConnector3">
              <a:avLst>
                <a:gd fmla="val 50003" name="adj1"/>
              </a:avLst>
            </a:prstGeom>
            <a:noFill/>
            <a:ln cap="flat" cmpd="sng" w="9525">
              <a:solidFill>
                <a:schemeClr val="dk2"/>
              </a:solidFill>
              <a:prstDash val="solid"/>
              <a:round/>
              <a:headEnd len="med" w="med" type="none"/>
              <a:tailEnd len="med" w="med" type="none"/>
            </a:ln>
          </p:spPr>
        </p:cxnSp>
        <p:cxnSp>
          <p:nvCxnSpPr>
            <p:cNvPr id="227" name="Google Shape;227;p20"/>
            <p:cNvCxnSpPr>
              <a:stCxn id="189" idx="3"/>
              <a:endCxn id="199" idx="1"/>
            </p:cNvCxnSpPr>
            <p:nvPr/>
          </p:nvCxnSpPr>
          <p:spPr>
            <a:xfrm flipH="1" rot="10800000">
              <a:off x="5216850" y="2773611"/>
              <a:ext cx="434400" cy="1751700"/>
            </a:xfrm>
            <a:prstGeom prst="bentConnector3">
              <a:avLst>
                <a:gd fmla="val 50003" name="adj1"/>
              </a:avLst>
            </a:prstGeom>
            <a:noFill/>
            <a:ln cap="flat" cmpd="sng" w="9525">
              <a:solidFill>
                <a:schemeClr val="dk2"/>
              </a:solidFill>
              <a:prstDash val="solid"/>
              <a:round/>
              <a:headEnd len="med" w="med" type="none"/>
              <a:tailEnd len="med" w="med" type="none"/>
            </a:ln>
          </p:spPr>
        </p:cxnSp>
        <p:cxnSp>
          <p:nvCxnSpPr>
            <p:cNvPr id="228" name="Google Shape;228;p20"/>
            <p:cNvCxnSpPr>
              <a:stCxn id="169" idx="3"/>
              <a:endCxn id="199" idx="1"/>
            </p:cNvCxnSpPr>
            <p:nvPr/>
          </p:nvCxnSpPr>
          <p:spPr>
            <a:xfrm>
              <a:off x="5216850" y="2773554"/>
              <a:ext cx="434400" cy="0"/>
            </a:xfrm>
            <a:prstGeom prst="straightConnector1">
              <a:avLst/>
            </a:prstGeom>
            <a:noFill/>
            <a:ln cap="flat" cmpd="sng" w="9525">
              <a:solidFill>
                <a:schemeClr val="dk2"/>
              </a:solidFill>
              <a:prstDash val="solid"/>
              <a:round/>
              <a:headEnd len="med" w="med" type="none"/>
              <a:tailEnd len="med" w="med" type="none"/>
            </a:ln>
          </p:spPr>
        </p:cxnSp>
        <p:cxnSp>
          <p:nvCxnSpPr>
            <p:cNvPr id="229" name="Google Shape;229;p20"/>
            <p:cNvCxnSpPr/>
            <p:nvPr/>
          </p:nvCxnSpPr>
          <p:spPr>
            <a:xfrm>
              <a:off x="7213975" y="2713825"/>
              <a:ext cx="213900" cy="0"/>
            </a:xfrm>
            <a:prstGeom prst="straightConnector1">
              <a:avLst/>
            </a:prstGeom>
            <a:noFill/>
            <a:ln cap="flat" cmpd="sng" w="9525">
              <a:solidFill>
                <a:schemeClr val="dk2"/>
              </a:solidFill>
              <a:prstDash val="solid"/>
              <a:round/>
              <a:headEnd len="med" w="med" type="none"/>
              <a:tailEnd len="med" w="med" type="stealth"/>
            </a:ln>
          </p:spPr>
        </p:cxnSp>
        <p:cxnSp>
          <p:nvCxnSpPr>
            <p:cNvPr id="230" name="Google Shape;230;p20"/>
            <p:cNvCxnSpPr/>
            <p:nvPr/>
          </p:nvCxnSpPr>
          <p:spPr>
            <a:xfrm>
              <a:off x="8160725" y="3655025"/>
              <a:ext cx="0" cy="361800"/>
            </a:xfrm>
            <a:prstGeom prst="straightConnector1">
              <a:avLst/>
            </a:prstGeom>
            <a:noFill/>
            <a:ln cap="flat" cmpd="sng" w="9525">
              <a:solidFill>
                <a:schemeClr val="dk2"/>
              </a:solidFill>
              <a:prstDash val="dot"/>
              <a:round/>
              <a:headEnd len="med" w="med" type="none"/>
              <a:tailEnd len="med" w="med" type="stealth"/>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Behaviors</a:t>
            </a:r>
            <a:endParaRPr/>
          </a:p>
        </p:txBody>
      </p:sp>
      <p:sp>
        <p:nvSpPr>
          <p:cNvPr id="236" name="Google Shape;236;p21"/>
          <p:cNvSpPr txBox="1"/>
          <p:nvPr>
            <p:ph idx="4294967295" type="subTitle"/>
          </p:nvPr>
        </p:nvSpPr>
        <p:spPr>
          <a:xfrm>
            <a:off x="431838" y="4194275"/>
            <a:ext cx="1646700" cy="701400"/>
          </a:xfrm>
          <a:prstGeom prst="rect">
            <a:avLst/>
          </a:prstGeom>
        </p:spPr>
        <p:txBody>
          <a:bodyPr anchorCtr="0" anchor="ctr" bIns="91425" lIns="91425" spcFirstLastPara="1" rIns="91425" wrap="square" tIns="91425">
            <a:normAutofit/>
          </a:bodyPr>
          <a:lstStyle/>
          <a:p>
            <a:pPr indent="0" lvl="0" marL="0" rtl="0" algn="ctr">
              <a:lnSpc>
                <a:spcPct val="20000"/>
              </a:lnSpc>
              <a:spcBef>
                <a:spcPts val="0"/>
              </a:spcBef>
              <a:spcAft>
                <a:spcPts val="1200"/>
              </a:spcAft>
              <a:buNone/>
            </a:pPr>
            <a:r>
              <a:rPr lang="en-GB">
                <a:latin typeface="Economica"/>
                <a:ea typeface="Economica"/>
                <a:cs typeface="Economica"/>
                <a:sym typeface="Economica"/>
              </a:rPr>
              <a:t>Wander</a:t>
            </a:r>
            <a:endParaRPr>
              <a:latin typeface="Economica"/>
              <a:ea typeface="Economica"/>
              <a:cs typeface="Economica"/>
              <a:sym typeface="Economica"/>
            </a:endParaRPr>
          </a:p>
        </p:txBody>
      </p:sp>
      <p:sp>
        <p:nvSpPr>
          <p:cNvPr id="237" name="Google Shape;237;p21"/>
          <p:cNvSpPr txBox="1"/>
          <p:nvPr>
            <p:ph idx="4294967295" type="subTitle"/>
          </p:nvPr>
        </p:nvSpPr>
        <p:spPr>
          <a:xfrm>
            <a:off x="2564250" y="4194275"/>
            <a:ext cx="1646700" cy="701400"/>
          </a:xfrm>
          <a:prstGeom prst="rect">
            <a:avLst/>
          </a:prstGeom>
        </p:spPr>
        <p:txBody>
          <a:bodyPr anchorCtr="0" anchor="ctr" bIns="91425" lIns="91425" spcFirstLastPara="1" rIns="91425" wrap="square" tIns="91425">
            <a:normAutofit/>
          </a:bodyPr>
          <a:lstStyle/>
          <a:p>
            <a:pPr indent="0" lvl="0" marL="0" rtl="0" algn="ctr">
              <a:lnSpc>
                <a:spcPct val="20000"/>
              </a:lnSpc>
              <a:spcBef>
                <a:spcPts val="0"/>
              </a:spcBef>
              <a:spcAft>
                <a:spcPts val="1200"/>
              </a:spcAft>
              <a:buNone/>
            </a:pPr>
            <a:r>
              <a:rPr lang="en-GB">
                <a:latin typeface="Economica"/>
                <a:ea typeface="Economica"/>
                <a:cs typeface="Economica"/>
                <a:sym typeface="Economica"/>
              </a:rPr>
              <a:t>Partner Cohesion</a:t>
            </a:r>
            <a:endParaRPr>
              <a:latin typeface="Economica"/>
              <a:ea typeface="Economica"/>
              <a:cs typeface="Economica"/>
              <a:sym typeface="Economica"/>
            </a:endParaRPr>
          </a:p>
        </p:txBody>
      </p:sp>
      <p:sp>
        <p:nvSpPr>
          <p:cNvPr id="238" name="Google Shape;238;p21"/>
          <p:cNvSpPr txBox="1"/>
          <p:nvPr>
            <p:ph idx="4294967295" type="subTitle"/>
          </p:nvPr>
        </p:nvSpPr>
        <p:spPr>
          <a:xfrm>
            <a:off x="4714288" y="4194263"/>
            <a:ext cx="1646700" cy="701400"/>
          </a:xfrm>
          <a:prstGeom prst="rect">
            <a:avLst/>
          </a:prstGeom>
        </p:spPr>
        <p:txBody>
          <a:bodyPr anchorCtr="0" anchor="ctr" bIns="91425" lIns="91425" spcFirstLastPara="1" rIns="91425" wrap="square" tIns="91425">
            <a:normAutofit/>
          </a:bodyPr>
          <a:lstStyle/>
          <a:p>
            <a:pPr indent="0" lvl="0" marL="0" rtl="0" algn="ctr">
              <a:lnSpc>
                <a:spcPct val="20000"/>
              </a:lnSpc>
              <a:spcBef>
                <a:spcPts val="0"/>
              </a:spcBef>
              <a:spcAft>
                <a:spcPts val="1200"/>
              </a:spcAft>
              <a:buNone/>
            </a:pPr>
            <a:r>
              <a:rPr lang="en-GB">
                <a:latin typeface="Economica"/>
                <a:ea typeface="Economica"/>
                <a:cs typeface="Economica"/>
                <a:sym typeface="Economica"/>
              </a:rPr>
              <a:t>Attraction</a:t>
            </a:r>
            <a:endParaRPr>
              <a:latin typeface="Economica"/>
              <a:ea typeface="Economica"/>
              <a:cs typeface="Economica"/>
              <a:sym typeface="Economica"/>
            </a:endParaRPr>
          </a:p>
        </p:txBody>
      </p:sp>
      <p:sp>
        <p:nvSpPr>
          <p:cNvPr id="239" name="Google Shape;239;p21"/>
          <p:cNvSpPr txBox="1"/>
          <p:nvPr>
            <p:ph idx="4294967295" type="subTitle"/>
          </p:nvPr>
        </p:nvSpPr>
        <p:spPr>
          <a:xfrm>
            <a:off x="6703588" y="4194275"/>
            <a:ext cx="1646700" cy="701400"/>
          </a:xfrm>
          <a:prstGeom prst="rect">
            <a:avLst/>
          </a:prstGeom>
        </p:spPr>
        <p:txBody>
          <a:bodyPr anchorCtr="0" anchor="ctr" bIns="91425" lIns="91425" spcFirstLastPara="1" rIns="91425" wrap="square" tIns="91425">
            <a:normAutofit/>
          </a:bodyPr>
          <a:lstStyle/>
          <a:p>
            <a:pPr indent="0" lvl="0" marL="0" rtl="0" algn="ctr">
              <a:lnSpc>
                <a:spcPct val="20000"/>
              </a:lnSpc>
              <a:spcBef>
                <a:spcPts val="0"/>
              </a:spcBef>
              <a:spcAft>
                <a:spcPts val="1200"/>
              </a:spcAft>
              <a:buNone/>
            </a:pPr>
            <a:r>
              <a:rPr lang="en-GB">
                <a:latin typeface="Economica"/>
                <a:ea typeface="Economica"/>
                <a:cs typeface="Economica"/>
                <a:sym typeface="Economica"/>
              </a:rPr>
              <a:t>Docking</a:t>
            </a:r>
            <a:endParaRPr>
              <a:latin typeface="Economica"/>
              <a:ea typeface="Economica"/>
              <a:cs typeface="Economica"/>
              <a:sym typeface="Economica"/>
            </a:endParaRPr>
          </a:p>
        </p:txBody>
      </p:sp>
      <p:pic>
        <p:nvPicPr>
          <p:cNvPr id="240" name="Google Shape;240;p21"/>
          <p:cNvPicPr preferRelativeResize="0"/>
          <p:nvPr/>
        </p:nvPicPr>
        <p:blipFill rotWithShape="1">
          <a:blip r:embed="rId3">
            <a:alphaModFix/>
          </a:blip>
          <a:srcRect b="0" l="26767" r="26767" t="0"/>
          <a:stretch/>
        </p:blipFill>
        <p:spPr>
          <a:xfrm>
            <a:off x="625000" y="1498900"/>
            <a:ext cx="1160699" cy="2498048"/>
          </a:xfrm>
          <a:prstGeom prst="rect">
            <a:avLst/>
          </a:prstGeom>
          <a:noFill/>
          <a:ln>
            <a:noFill/>
          </a:ln>
        </p:spPr>
      </p:pic>
      <p:sp>
        <p:nvSpPr>
          <p:cNvPr id="241" name="Google Shape;241;p21"/>
          <p:cNvSpPr/>
          <p:nvPr/>
        </p:nvSpPr>
        <p:spPr>
          <a:xfrm>
            <a:off x="805353" y="1912750"/>
            <a:ext cx="113925" cy="747600"/>
          </a:xfrm>
          <a:custGeom>
            <a:rect b="b" l="l" r="r" t="t"/>
            <a:pathLst>
              <a:path extrusionOk="0" h="29904" w="4557">
                <a:moveTo>
                  <a:pt x="852" y="29904"/>
                </a:moveTo>
                <a:cubicBezTo>
                  <a:pt x="741" y="28427"/>
                  <a:pt x="-404" y="23961"/>
                  <a:pt x="187" y="21044"/>
                </a:cubicBezTo>
                <a:cubicBezTo>
                  <a:pt x="778" y="18128"/>
                  <a:pt x="3842" y="15912"/>
                  <a:pt x="4396" y="12405"/>
                </a:cubicBezTo>
                <a:cubicBezTo>
                  <a:pt x="4950" y="8898"/>
                  <a:pt x="3658" y="2068"/>
                  <a:pt x="3510" y="0"/>
                </a:cubicBezTo>
              </a:path>
            </a:pathLst>
          </a:custGeom>
          <a:noFill/>
          <a:ln cap="flat" cmpd="sng" w="9525">
            <a:solidFill>
              <a:schemeClr val="dk1"/>
            </a:solidFill>
            <a:prstDash val="dot"/>
            <a:round/>
            <a:headEnd len="med" w="med" type="none"/>
            <a:tailEnd len="med" w="med" type="stealth"/>
          </a:ln>
        </p:spPr>
      </p:sp>
      <p:sp>
        <p:nvSpPr>
          <p:cNvPr id="242" name="Google Shape;242;p21"/>
          <p:cNvSpPr/>
          <p:nvPr/>
        </p:nvSpPr>
        <p:spPr>
          <a:xfrm>
            <a:off x="1136775" y="1534325"/>
            <a:ext cx="476270" cy="179075"/>
          </a:xfrm>
          <a:custGeom>
            <a:rect b="b" l="l" r="r" t="t"/>
            <a:pathLst>
              <a:path extrusionOk="0" h="6257" w="16392">
                <a:moveTo>
                  <a:pt x="16392" y="1846"/>
                </a:moveTo>
                <a:cubicBezTo>
                  <a:pt x="15727" y="1551"/>
                  <a:pt x="13955" y="-221"/>
                  <a:pt x="12404" y="74"/>
                </a:cubicBezTo>
                <a:cubicBezTo>
                  <a:pt x="10853" y="370"/>
                  <a:pt x="8454" y="2622"/>
                  <a:pt x="7088" y="3619"/>
                </a:cubicBezTo>
                <a:cubicBezTo>
                  <a:pt x="5722" y="4616"/>
                  <a:pt x="5389" y="5649"/>
                  <a:pt x="4208" y="6055"/>
                </a:cubicBezTo>
                <a:cubicBezTo>
                  <a:pt x="3027" y="6461"/>
                  <a:pt x="701" y="6055"/>
                  <a:pt x="0" y="6055"/>
                </a:cubicBezTo>
              </a:path>
            </a:pathLst>
          </a:custGeom>
          <a:noFill/>
          <a:ln cap="flat" cmpd="sng" w="9525">
            <a:solidFill>
              <a:schemeClr val="dk1"/>
            </a:solidFill>
            <a:prstDash val="dot"/>
            <a:round/>
            <a:headEnd len="med" w="med" type="none"/>
            <a:tailEnd len="med" w="med" type="stealth"/>
          </a:ln>
        </p:spPr>
      </p:sp>
      <p:pic>
        <p:nvPicPr>
          <p:cNvPr id="243" name="Google Shape;243;p21"/>
          <p:cNvPicPr preferRelativeResize="0"/>
          <p:nvPr/>
        </p:nvPicPr>
        <p:blipFill rotWithShape="1">
          <a:blip r:embed="rId4">
            <a:alphaModFix/>
          </a:blip>
          <a:srcRect b="0" l="25438" r="25433" t="0"/>
          <a:stretch/>
        </p:blipFill>
        <p:spPr>
          <a:xfrm>
            <a:off x="2637313" y="1311575"/>
            <a:ext cx="1335450" cy="2718351"/>
          </a:xfrm>
          <a:prstGeom prst="rect">
            <a:avLst/>
          </a:prstGeom>
          <a:noFill/>
          <a:ln>
            <a:noFill/>
          </a:ln>
        </p:spPr>
      </p:pic>
      <p:cxnSp>
        <p:nvCxnSpPr>
          <p:cNvPr id="244" name="Google Shape;244;p21"/>
          <p:cNvCxnSpPr/>
          <p:nvPr/>
        </p:nvCxnSpPr>
        <p:spPr>
          <a:xfrm rot="10800000">
            <a:off x="3353313" y="3226950"/>
            <a:ext cx="205500" cy="503100"/>
          </a:xfrm>
          <a:prstGeom prst="straightConnector1">
            <a:avLst/>
          </a:prstGeom>
          <a:noFill/>
          <a:ln cap="flat" cmpd="sng" w="9525">
            <a:solidFill>
              <a:schemeClr val="dk1"/>
            </a:solidFill>
            <a:prstDash val="dot"/>
            <a:round/>
            <a:headEnd len="med" w="med" type="none"/>
            <a:tailEnd len="med" w="med" type="stealth"/>
          </a:ln>
        </p:spPr>
      </p:cxnSp>
      <p:cxnSp>
        <p:nvCxnSpPr>
          <p:cNvPr id="245" name="Google Shape;245;p21"/>
          <p:cNvCxnSpPr/>
          <p:nvPr/>
        </p:nvCxnSpPr>
        <p:spPr>
          <a:xfrm rot="10800000">
            <a:off x="3513838" y="2215650"/>
            <a:ext cx="35700" cy="225900"/>
          </a:xfrm>
          <a:prstGeom prst="straightConnector1">
            <a:avLst/>
          </a:prstGeom>
          <a:noFill/>
          <a:ln cap="flat" cmpd="sng" w="9525">
            <a:solidFill>
              <a:schemeClr val="dk2"/>
            </a:solidFill>
            <a:prstDash val="dot"/>
            <a:round/>
            <a:headEnd len="med" w="med" type="none"/>
            <a:tailEnd len="med" w="med" type="stealth"/>
          </a:ln>
        </p:spPr>
      </p:cxnSp>
      <p:sp>
        <p:nvSpPr>
          <p:cNvPr id="246" name="Google Shape;246;p21"/>
          <p:cNvSpPr txBox="1"/>
          <p:nvPr>
            <p:ph idx="4294967295" type="subTitle"/>
          </p:nvPr>
        </p:nvSpPr>
        <p:spPr>
          <a:xfrm>
            <a:off x="482950" y="2443950"/>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latin typeface="Economica"/>
                <a:ea typeface="Economica"/>
                <a:cs typeface="Economica"/>
                <a:sym typeface="Economica"/>
              </a:rPr>
              <a:t>0A</a:t>
            </a:r>
            <a:endParaRPr sz="1400">
              <a:latin typeface="Economica"/>
              <a:ea typeface="Economica"/>
              <a:cs typeface="Economica"/>
              <a:sym typeface="Economica"/>
            </a:endParaRPr>
          </a:p>
        </p:txBody>
      </p:sp>
      <p:sp>
        <p:nvSpPr>
          <p:cNvPr id="247" name="Google Shape;247;p21"/>
          <p:cNvSpPr txBox="1"/>
          <p:nvPr>
            <p:ph idx="4294967295" type="subTitle"/>
          </p:nvPr>
        </p:nvSpPr>
        <p:spPr>
          <a:xfrm>
            <a:off x="1538750" y="3741350"/>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latin typeface="Economica"/>
                <a:ea typeface="Economica"/>
                <a:cs typeface="Economica"/>
                <a:sym typeface="Economica"/>
              </a:rPr>
              <a:t>0B</a:t>
            </a:r>
            <a:endParaRPr sz="1400">
              <a:latin typeface="Economica"/>
              <a:ea typeface="Economica"/>
              <a:cs typeface="Economica"/>
              <a:sym typeface="Economica"/>
            </a:endParaRPr>
          </a:p>
        </p:txBody>
      </p:sp>
      <p:sp>
        <p:nvSpPr>
          <p:cNvPr id="248" name="Google Shape;248;p21"/>
          <p:cNvSpPr txBox="1"/>
          <p:nvPr>
            <p:ph idx="4294967295" type="subTitle"/>
          </p:nvPr>
        </p:nvSpPr>
        <p:spPr>
          <a:xfrm>
            <a:off x="866050" y="2020775"/>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solidFill>
                  <a:schemeClr val="dk2"/>
                </a:solidFill>
                <a:latin typeface="Economica"/>
                <a:ea typeface="Economica"/>
                <a:cs typeface="Economica"/>
                <a:sym typeface="Economica"/>
              </a:rPr>
              <a:t>0A</a:t>
            </a:r>
            <a:endParaRPr sz="1400">
              <a:solidFill>
                <a:schemeClr val="dk2"/>
              </a:solidFill>
              <a:latin typeface="Economica"/>
              <a:ea typeface="Economica"/>
              <a:cs typeface="Economica"/>
              <a:sym typeface="Economica"/>
            </a:endParaRPr>
          </a:p>
        </p:txBody>
      </p:sp>
      <p:sp>
        <p:nvSpPr>
          <p:cNvPr id="249" name="Google Shape;249;p21"/>
          <p:cNvSpPr txBox="1"/>
          <p:nvPr>
            <p:ph idx="4294967295" type="subTitle"/>
          </p:nvPr>
        </p:nvSpPr>
        <p:spPr>
          <a:xfrm>
            <a:off x="2483313" y="2571750"/>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solidFill>
                  <a:schemeClr val="dk2"/>
                </a:solidFill>
                <a:latin typeface="Economica"/>
                <a:ea typeface="Economica"/>
                <a:cs typeface="Economica"/>
                <a:sym typeface="Economica"/>
              </a:rPr>
              <a:t>0A</a:t>
            </a:r>
            <a:endParaRPr sz="1400">
              <a:solidFill>
                <a:schemeClr val="dk2"/>
              </a:solidFill>
              <a:latin typeface="Economica"/>
              <a:ea typeface="Economica"/>
              <a:cs typeface="Economica"/>
              <a:sym typeface="Economica"/>
            </a:endParaRPr>
          </a:p>
        </p:txBody>
      </p:sp>
      <p:sp>
        <p:nvSpPr>
          <p:cNvPr id="250" name="Google Shape;250;p21"/>
          <p:cNvSpPr txBox="1"/>
          <p:nvPr>
            <p:ph idx="4294967295" type="subTitle"/>
          </p:nvPr>
        </p:nvSpPr>
        <p:spPr>
          <a:xfrm>
            <a:off x="3589663" y="3874338"/>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latin typeface="Economica"/>
                <a:ea typeface="Economica"/>
                <a:cs typeface="Economica"/>
                <a:sym typeface="Economica"/>
              </a:rPr>
              <a:t>0B</a:t>
            </a:r>
            <a:endParaRPr sz="1400">
              <a:latin typeface="Economica"/>
              <a:ea typeface="Economica"/>
              <a:cs typeface="Economica"/>
              <a:sym typeface="Economica"/>
            </a:endParaRPr>
          </a:p>
        </p:txBody>
      </p:sp>
      <p:sp>
        <p:nvSpPr>
          <p:cNvPr id="251" name="Google Shape;251;p21"/>
          <p:cNvSpPr txBox="1"/>
          <p:nvPr>
            <p:ph idx="4294967295" type="subTitle"/>
          </p:nvPr>
        </p:nvSpPr>
        <p:spPr>
          <a:xfrm>
            <a:off x="2528963" y="1912750"/>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latin typeface="Economica"/>
                <a:ea typeface="Economica"/>
                <a:cs typeface="Economica"/>
                <a:sym typeface="Economica"/>
              </a:rPr>
              <a:t>0A</a:t>
            </a:r>
            <a:endParaRPr sz="1400">
              <a:latin typeface="Economica"/>
              <a:ea typeface="Economica"/>
              <a:cs typeface="Economica"/>
              <a:sym typeface="Economica"/>
            </a:endParaRPr>
          </a:p>
        </p:txBody>
      </p:sp>
      <p:sp>
        <p:nvSpPr>
          <p:cNvPr id="252" name="Google Shape;252;p21"/>
          <p:cNvSpPr txBox="1"/>
          <p:nvPr>
            <p:ph idx="4294967295" type="subTitle"/>
          </p:nvPr>
        </p:nvSpPr>
        <p:spPr>
          <a:xfrm>
            <a:off x="3322263" y="3098213"/>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solidFill>
                  <a:schemeClr val="dk2"/>
                </a:solidFill>
                <a:latin typeface="Economica"/>
                <a:ea typeface="Economica"/>
                <a:cs typeface="Economica"/>
                <a:sym typeface="Economica"/>
              </a:rPr>
              <a:t>0B</a:t>
            </a:r>
            <a:endParaRPr sz="1400">
              <a:solidFill>
                <a:schemeClr val="dk2"/>
              </a:solidFill>
              <a:latin typeface="Economica"/>
              <a:ea typeface="Economica"/>
              <a:cs typeface="Economica"/>
              <a:sym typeface="Economica"/>
            </a:endParaRPr>
          </a:p>
        </p:txBody>
      </p:sp>
      <p:pic>
        <p:nvPicPr>
          <p:cNvPr id="253" name="Google Shape;253;p21"/>
          <p:cNvPicPr preferRelativeResize="0"/>
          <p:nvPr/>
        </p:nvPicPr>
        <p:blipFill rotWithShape="1">
          <a:blip r:embed="rId5">
            <a:alphaModFix/>
          </a:blip>
          <a:srcRect b="3989" l="33992" r="26039" t="4918"/>
          <a:stretch/>
        </p:blipFill>
        <p:spPr>
          <a:xfrm>
            <a:off x="4940600" y="1665738"/>
            <a:ext cx="939023" cy="2140201"/>
          </a:xfrm>
          <a:prstGeom prst="rect">
            <a:avLst/>
          </a:prstGeom>
          <a:noFill/>
          <a:ln>
            <a:noFill/>
          </a:ln>
        </p:spPr>
      </p:pic>
      <p:sp>
        <p:nvSpPr>
          <p:cNvPr id="254" name="Google Shape;254;p21"/>
          <p:cNvSpPr/>
          <p:nvPr/>
        </p:nvSpPr>
        <p:spPr>
          <a:xfrm>
            <a:off x="5071328" y="2098142"/>
            <a:ext cx="292649" cy="179062"/>
          </a:xfrm>
          <a:custGeom>
            <a:rect b="b" l="l" r="r" t="t"/>
            <a:pathLst>
              <a:path extrusionOk="0" h="20348" w="8542">
                <a:moveTo>
                  <a:pt x="204" y="20348"/>
                </a:moveTo>
                <a:cubicBezTo>
                  <a:pt x="181" y="19845"/>
                  <a:pt x="-65" y="18430"/>
                  <a:pt x="64" y="17331"/>
                </a:cubicBezTo>
                <a:cubicBezTo>
                  <a:pt x="193" y="16232"/>
                  <a:pt x="403" y="14759"/>
                  <a:pt x="976" y="13753"/>
                </a:cubicBezTo>
                <a:cubicBezTo>
                  <a:pt x="1549" y="12747"/>
                  <a:pt x="2602" y="12139"/>
                  <a:pt x="3502" y="11297"/>
                </a:cubicBezTo>
                <a:cubicBezTo>
                  <a:pt x="4403" y="10455"/>
                  <a:pt x="5572" y="9695"/>
                  <a:pt x="6379" y="8701"/>
                </a:cubicBezTo>
                <a:cubicBezTo>
                  <a:pt x="7186" y="7707"/>
                  <a:pt x="7992" y="6783"/>
                  <a:pt x="8343" y="5333"/>
                </a:cubicBezTo>
                <a:cubicBezTo>
                  <a:pt x="8694" y="3883"/>
                  <a:pt x="8461" y="889"/>
                  <a:pt x="8484" y="0"/>
                </a:cubicBezTo>
              </a:path>
            </a:pathLst>
          </a:custGeom>
          <a:noFill/>
          <a:ln cap="flat" cmpd="sng" w="9525">
            <a:solidFill>
              <a:schemeClr val="dk1"/>
            </a:solidFill>
            <a:prstDash val="dot"/>
            <a:round/>
            <a:headEnd len="med" w="med" type="none"/>
            <a:tailEnd len="med" w="med" type="stealth"/>
          </a:ln>
        </p:spPr>
      </p:sp>
      <p:sp>
        <p:nvSpPr>
          <p:cNvPr id="255" name="Google Shape;255;p21"/>
          <p:cNvSpPr txBox="1"/>
          <p:nvPr>
            <p:ph idx="4294967295" type="subTitle"/>
          </p:nvPr>
        </p:nvSpPr>
        <p:spPr>
          <a:xfrm>
            <a:off x="4688213" y="2195812"/>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latin typeface="Economica"/>
                <a:ea typeface="Economica"/>
                <a:cs typeface="Economica"/>
                <a:sym typeface="Economica"/>
              </a:rPr>
              <a:t>0A</a:t>
            </a:r>
            <a:endParaRPr sz="1400">
              <a:latin typeface="Economica"/>
              <a:ea typeface="Economica"/>
              <a:cs typeface="Economica"/>
              <a:sym typeface="Economica"/>
            </a:endParaRPr>
          </a:p>
        </p:txBody>
      </p:sp>
      <p:sp>
        <p:nvSpPr>
          <p:cNvPr id="256" name="Google Shape;256;p21"/>
          <p:cNvSpPr txBox="1"/>
          <p:nvPr>
            <p:ph idx="4294967295" type="subTitle"/>
          </p:nvPr>
        </p:nvSpPr>
        <p:spPr>
          <a:xfrm>
            <a:off x="5218550" y="3805937"/>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latin typeface="Economica"/>
                <a:ea typeface="Economica"/>
                <a:cs typeface="Economica"/>
                <a:sym typeface="Economica"/>
              </a:rPr>
              <a:t>0B</a:t>
            </a:r>
            <a:endParaRPr sz="1400">
              <a:latin typeface="Economica"/>
              <a:ea typeface="Economica"/>
              <a:cs typeface="Economica"/>
              <a:sym typeface="Economica"/>
            </a:endParaRPr>
          </a:p>
        </p:txBody>
      </p:sp>
      <p:sp>
        <p:nvSpPr>
          <p:cNvPr id="257" name="Google Shape;257;p21"/>
          <p:cNvSpPr txBox="1"/>
          <p:nvPr>
            <p:ph idx="4294967295" type="subTitle"/>
          </p:nvPr>
        </p:nvSpPr>
        <p:spPr>
          <a:xfrm>
            <a:off x="5712625" y="2501987"/>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latin typeface="Economica"/>
                <a:ea typeface="Economica"/>
                <a:cs typeface="Economica"/>
                <a:sym typeface="Economica"/>
              </a:rPr>
              <a:t>1A</a:t>
            </a:r>
            <a:endParaRPr sz="1400">
              <a:latin typeface="Economica"/>
              <a:ea typeface="Economica"/>
              <a:cs typeface="Economica"/>
              <a:sym typeface="Economica"/>
            </a:endParaRPr>
          </a:p>
        </p:txBody>
      </p:sp>
      <p:sp>
        <p:nvSpPr>
          <p:cNvPr id="258" name="Google Shape;258;p21"/>
          <p:cNvSpPr txBox="1"/>
          <p:nvPr>
            <p:ph idx="4294967295" type="subTitle"/>
          </p:nvPr>
        </p:nvSpPr>
        <p:spPr>
          <a:xfrm>
            <a:off x="5113238" y="1539587"/>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latin typeface="Economica"/>
                <a:ea typeface="Economica"/>
                <a:cs typeface="Economica"/>
                <a:sym typeface="Economica"/>
              </a:rPr>
              <a:t>1B</a:t>
            </a:r>
            <a:endParaRPr sz="1400">
              <a:latin typeface="Economica"/>
              <a:ea typeface="Economica"/>
              <a:cs typeface="Economica"/>
              <a:sym typeface="Economica"/>
            </a:endParaRPr>
          </a:p>
        </p:txBody>
      </p:sp>
      <p:pic>
        <p:nvPicPr>
          <p:cNvPr id="259" name="Google Shape;259;p21"/>
          <p:cNvPicPr preferRelativeResize="0"/>
          <p:nvPr/>
        </p:nvPicPr>
        <p:blipFill rotWithShape="1">
          <a:blip r:embed="rId6">
            <a:alphaModFix/>
          </a:blip>
          <a:srcRect b="20813" l="27676" r="32195" t="9085"/>
          <a:stretch/>
        </p:blipFill>
        <p:spPr>
          <a:xfrm>
            <a:off x="6902724" y="1650599"/>
            <a:ext cx="1200886" cy="2097910"/>
          </a:xfrm>
          <a:prstGeom prst="rect">
            <a:avLst/>
          </a:prstGeom>
          <a:noFill/>
          <a:ln>
            <a:noFill/>
          </a:ln>
        </p:spPr>
      </p:pic>
      <p:sp>
        <p:nvSpPr>
          <p:cNvPr id="260" name="Google Shape;260;p21"/>
          <p:cNvSpPr txBox="1"/>
          <p:nvPr>
            <p:ph idx="4294967295" type="subTitle"/>
          </p:nvPr>
        </p:nvSpPr>
        <p:spPr>
          <a:xfrm>
            <a:off x="6914313" y="1496075"/>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solidFill>
                  <a:schemeClr val="dk2"/>
                </a:solidFill>
                <a:latin typeface="Economica"/>
                <a:ea typeface="Economica"/>
                <a:cs typeface="Economica"/>
                <a:sym typeface="Economica"/>
              </a:rPr>
              <a:t>1B</a:t>
            </a:r>
            <a:endParaRPr sz="1400">
              <a:solidFill>
                <a:schemeClr val="dk2"/>
              </a:solidFill>
              <a:latin typeface="Economica"/>
              <a:ea typeface="Economica"/>
              <a:cs typeface="Economica"/>
              <a:sym typeface="Economica"/>
            </a:endParaRPr>
          </a:p>
        </p:txBody>
      </p:sp>
      <p:sp>
        <p:nvSpPr>
          <p:cNvPr id="261" name="Google Shape;261;p21"/>
          <p:cNvSpPr txBox="1"/>
          <p:nvPr>
            <p:ph idx="4294967295" type="subTitle"/>
          </p:nvPr>
        </p:nvSpPr>
        <p:spPr>
          <a:xfrm>
            <a:off x="6820263" y="3426112"/>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solidFill>
                  <a:schemeClr val="dk2"/>
                </a:solidFill>
                <a:latin typeface="Economica"/>
                <a:ea typeface="Economica"/>
                <a:cs typeface="Economica"/>
                <a:sym typeface="Economica"/>
              </a:rPr>
              <a:t>0B</a:t>
            </a:r>
            <a:endParaRPr sz="1400">
              <a:solidFill>
                <a:schemeClr val="dk2"/>
              </a:solidFill>
              <a:latin typeface="Economica"/>
              <a:ea typeface="Economica"/>
              <a:cs typeface="Economica"/>
              <a:sym typeface="Economica"/>
            </a:endParaRPr>
          </a:p>
        </p:txBody>
      </p:sp>
      <p:sp>
        <p:nvSpPr>
          <p:cNvPr id="262" name="Google Shape;262;p21"/>
          <p:cNvSpPr txBox="1"/>
          <p:nvPr>
            <p:ph idx="4294967295" type="subTitle"/>
          </p:nvPr>
        </p:nvSpPr>
        <p:spPr>
          <a:xfrm>
            <a:off x="7614488" y="2404762"/>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solidFill>
                  <a:schemeClr val="dk2"/>
                </a:solidFill>
                <a:latin typeface="Economica"/>
                <a:ea typeface="Economica"/>
                <a:cs typeface="Economica"/>
                <a:sym typeface="Economica"/>
              </a:rPr>
              <a:t>1A</a:t>
            </a:r>
            <a:endParaRPr sz="1400">
              <a:solidFill>
                <a:schemeClr val="dk2"/>
              </a:solidFill>
              <a:latin typeface="Economica"/>
              <a:ea typeface="Economica"/>
              <a:cs typeface="Economica"/>
              <a:sym typeface="Economica"/>
            </a:endParaRPr>
          </a:p>
        </p:txBody>
      </p:sp>
      <p:sp>
        <p:nvSpPr>
          <p:cNvPr id="263" name="Google Shape;263;p21"/>
          <p:cNvSpPr txBox="1"/>
          <p:nvPr>
            <p:ph idx="4294967295" type="subTitle"/>
          </p:nvPr>
        </p:nvSpPr>
        <p:spPr>
          <a:xfrm>
            <a:off x="7203338" y="1795187"/>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solidFill>
                  <a:schemeClr val="dk2"/>
                </a:solidFill>
                <a:latin typeface="Economica"/>
                <a:ea typeface="Economica"/>
                <a:cs typeface="Economica"/>
                <a:sym typeface="Economica"/>
              </a:rPr>
              <a:t>0A</a:t>
            </a:r>
            <a:endParaRPr sz="1400">
              <a:solidFill>
                <a:schemeClr val="dk2"/>
              </a:solidFill>
              <a:latin typeface="Economica"/>
              <a:ea typeface="Economica"/>
              <a:cs typeface="Economica"/>
              <a:sym typeface="Economica"/>
            </a:endParaRPr>
          </a:p>
        </p:txBody>
      </p:sp>
      <p:sp>
        <p:nvSpPr>
          <p:cNvPr id="264" name="Google Shape;264;p21"/>
          <p:cNvSpPr txBox="1"/>
          <p:nvPr>
            <p:ph idx="4294967295" type="subTitle"/>
          </p:nvPr>
        </p:nvSpPr>
        <p:spPr>
          <a:xfrm>
            <a:off x="7149188" y="2891737"/>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latin typeface="Economica"/>
                <a:ea typeface="Economica"/>
                <a:cs typeface="Economica"/>
                <a:sym typeface="Economica"/>
              </a:rPr>
              <a:t>2A</a:t>
            </a:r>
            <a:endParaRPr sz="1400">
              <a:latin typeface="Economica"/>
              <a:ea typeface="Economica"/>
              <a:cs typeface="Economica"/>
              <a:sym typeface="Economica"/>
            </a:endParaRPr>
          </a:p>
        </p:txBody>
      </p:sp>
      <p:sp>
        <p:nvSpPr>
          <p:cNvPr id="265" name="Google Shape;265;p21"/>
          <p:cNvSpPr txBox="1"/>
          <p:nvPr>
            <p:ph idx="4294967295" type="subTitle"/>
          </p:nvPr>
        </p:nvSpPr>
        <p:spPr>
          <a:xfrm>
            <a:off x="7967188" y="3550362"/>
            <a:ext cx="383100" cy="255600"/>
          </a:xfrm>
          <a:prstGeom prst="rect">
            <a:avLst/>
          </a:prstGeom>
        </p:spPr>
        <p:txBody>
          <a:bodyPr anchorCtr="0" anchor="t" bIns="91425" lIns="91425" spcFirstLastPara="1" rIns="91425" wrap="square" tIns="91425">
            <a:normAutofit/>
          </a:bodyPr>
          <a:lstStyle/>
          <a:p>
            <a:pPr indent="0" lvl="0" marL="0" rtl="0" algn="l">
              <a:lnSpc>
                <a:spcPct val="20000"/>
              </a:lnSpc>
              <a:spcBef>
                <a:spcPts val="0"/>
              </a:spcBef>
              <a:spcAft>
                <a:spcPts val="1200"/>
              </a:spcAft>
              <a:buNone/>
            </a:pPr>
            <a:r>
              <a:rPr lang="en-GB" sz="1400">
                <a:latin typeface="Economica"/>
                <a:ea typeface="Economica"/>
                <a:cs typeface="Economica"/>
                <a:sym typeface="Economica"/>
              </a:rPr>
              <a:t>2B</a:t>
            </a:r>
            <a:endParaRPr sz="1400">
              <a:latin typeface="Economica"/>
              <a:ea typeface="Economica"/>
              <a:cs typeface="Economica"/>
              <a:sym typeface="Economica"/>
            </a:endParaRPr>
          </a:p>
        </p:txBody>
      </p:sp>
      <p:sp>
        <p:nvSpPr>
          <p:cNvPr id="266" name="Google Shape;266;p21"/>
          <p:cNvSpPr/>
          <p:nvPr/>
        </p:nvSpPr>
        <p:spPr>
          <a:xfrm>
            <a:off x="7116525" y="3067400"/>
            <a:ext cx="103075" cy="155825"/>
          </a:xfrm>
          <a:custGeom>
            <a:rect b="b" l="l" r="r" t="t"/>
            <a:pathLst>
              <a:path extrusionOk="0" h="6233" w="4123">
                <a:moveTo>
                  <a:pt x="4123" y="4739"/>
                </a:moveTo>
                <a:cubicBezTo>
                  <a:pt x="3846" y="4934"/>
                  <a:pt x="2985" y="5754"/>
                  <a:pt x="2462" y="5908"/>
                </a:cubicBezTo>
                <a:cubicBezTo>
                  <a:pt x="1939" y="6062"/>
                  <a:pt x="1394" y="6647"/>
                  <a:pt x="984" y="5662"/>
                </a:cubicBezTo>
                <a:cubicBezTo>
                  <a:pt x="574" y="4677"/>
                  <a:pt x="164" y="944"/>
                  <a:pt x="0" y="0"/>
                </a:cubicBezTo>
              </a:path>
            </a:pathLst>
          </a:custGeom>
          <a:noFill/>
          <a:ln cap="flat" cmpd="sng" w="9525">
            <a:solidFill>
              <a:schemeClr val="dk1"/>
            </a:solidFill>
            <a:prstDash val="dot"/>
            <a:round/>
            <a:headEnd len="med" w="med" type="none"/>
            <a:tailEnd len="med" w="med" type="stealth"/>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